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8" r:id="rId1"/>
    <p:sldMasterId id="2147483846" r:id="rId2"/>
  </p:sldMasterIdLst>
  <p:sldIdLst>
    <p:sldId id="256" r:id="rId3"/>
    <p:sldId id="257" r:id="rId4"/>
    <p:sldId id="284" r:id="rId5"/>
    <p:sldId id="272" r:id="rId6"/>
    <p:sldId id="277" r:id="rId7"/>
    <p:sldId id="275" r:id="rId8"/>
    <p:sldId id="285" r:id="rId9"/>
    <p:sldId id="276" r:id="rId10"/>
    <p:sldId id="280" r:id="rId11"/>
    <p:sldId id="281" r:id="rId12"/>
    <p:sldId id="283" r:id="rId13"/>
    <p:sldId id="287" r:id="rId14"/>
    <p:sldId id="264" r:id="rId15"/>
    <p:sldId id="278" r:id="rId16"/>
    <p:sldId id="279" r:id="rId17"/>
    <p:sldId id="282" r:id="rId18"/>
    <p:sldId id="268" r:id="rId19"/>
    <p:sldId id="286" r:id="rId20"/>
    <p:sldId id="266" r:id="rId21"/>
    <p:sldId id="271" r:id="rId22"/>
    <p:sldId id="262" r:id="rId23"/>
    <p:sldId id="263"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3228" autoAdjust="0"/>
  </p:normalViewPr>
  <p:slideViewPr>
    <p:cSldViewPr snapToGrid="0">
      <p:cViewPr varScale="1">
        <p:scale>
          <a:sx n="62" d="100"/>
          <a:sy n="62" d="100"/>
        </p:scale>
        <p:origin x="840" y="34"/>
      </p:cViewPr>
      <p:guideLst/>
    </p:cSldViewPr>
  </p:slideViewPr>
  <p:outlineViewPr>
    <p:cViewPr>
      <p:scale>
        <a:sx n="33" d="100"/>
        <a:sy n="33" d="100"/>
      </p:scale>
      <p:origin x="0" y="-26942"/>
    </p:cViewPr>
  </p:outlineViewPr>
  <p:notesTextViewPr>
    <p:cViewPr>
      <p:scale>
        <a:sx n="1" d="1"/>
        <a:sy n="1" d="1"/>
      </p:scale>
      <p:origin x="0" y="0"/>
    </p:cViewPr>
  </p:notesTextViewPr>
  <p:sorterViewPr>
    <p:cViewPr>
      <p:scale>
        <a:sx n="100" d="100"/>
        <a:sy n="100" d="100"/>
      </p:scale>
      <p:origin x="0" y="-577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tmp>
</file>

<file path=ppt/media/image14.png>
</file>

<file path=ppt/media/image2.png>
</file>

<file path=ppt/media/image3.png>
</file>

<file path=ppt/media/image4.png>
</file>

<file path=ppt/media/image5.jpe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AD946DB3-367E-4147-8D7B-EE0971A243E7}" type="datetimeFigureOut">
              <a:rPr lang="en-GB" smtClean="0"/>
              <a:t>03/12/2019</a:t>
            </a:fld>
            <a:endParaRPr lang="en-GB" dirty="0"/>
          </a:p>
        </p:txBody>
      </p:sp>
      <p:sp>
        <p:nvSpPr>
          <p:cNvPr id="5" name="Footer Placeholder 4"/>
          <p:cNvSpPr>
            <a:spLocks noGrp="1"/>
          </p:cNvSpPr>
          <p:nvPr>
            <p:ph type="ftr" sz="quarter" idx="11"/>
          </p:nvPr>
        </p:nvSpPr>
        <p:spPr>
          <a:xfrm>
            <a:off x="1371600" y="4323845"/>
            <a:ext cx="6400800" cy="365125"/>
          </a:xfrm>
        </p:spPr>
        <p:txBody>
          <a:bodyPr/>
          <a:lstStyle/>
          <a:p>
            <a:endParaRPr lang="en-GB" dirty="0"/>
          </a:p>
        </p:txBody>
      </p:sp>
      <p:sp>
        <p:nvSpPr>
          <p:cNvPr id="6" name="Slide Number Placeholder 5"/>
          <p:cNvSpPr>
            <a:spLocks noGrp="1"/>
          </p:cNvSpPr>
          <p:nvPr>
            <p:ph type="sldNum" sz="quarter" idx="12"/>
          </p:nvPr>
        </p:nvSpPr>
        <p:spPr>
          <a:xfrm>
            <a:off x="8077200" y="1430866"/>
            <a:ext cx="2743200" cy="365125"/>
          </a:xfrm>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868380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42470016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AD946DB3-367E-4147-8D7B-EE0971A243E7}" type="datetimeFigureOut">
              <a:rPr lang="en-GB" smtClean="0"/>
              <a:t>03/12/2019</a:t>
            </a:fld>
            <a:endParaRPr lang="en-GB" dirty="0"/>
          </a:p>
        </p:txBody>
      </p:sp>
      <p:sp>
        <p:nvSpPr>
          <p:cNvPr id="6" name="Footer Placeholder 5"/>
          <p:cNvSpPr>
            <a:spLocks noGrp="1"/>
          </p:cNvSpPr>
          <p:nvPr>
            <p:ph type="ftr" sz="quarter" idx="11"/>
          </p:nvPr>
        </p:nvSpPr>
        <p:spPr>
          <a:xfrm>
            <a:off x="685800" y="379941"/>
            <a:ext cx="6991492" cy="365125"/>
          </a:xfrm>
        </p:spPr>
        <p:txBody>
          <a:bodyPr/>
          <a:lstStyle/>
          <a:p>
            <a:endParaRPr lang="en-GB" dirty="0"/>
          </a:p>
        </p:txBody>
      </p:sp>
      <p:sp>
        <p:nvSpPr>
          <p:cNvPr id="7" name="Slide Number Placeholder 6"/>
          <p:cNvSpPr>
            <a:spLocks noGrp="1"/>
          </p:cNvSpPr>
          <p:nvPr>
            <p:ph type="sldNum" sz="quarter" idx="12"/>
          </p:nvPr>
        </p:nvSpPr>
        <p:spPr>
          <a:xfrm>
            <a:off x="10862452" y="381000"/>
            <a:ext cx="643748" cy="365125"/>
          </a:xfrm>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3752864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AD946DB3-367E-4147-8D7B-EE0971A243E7}" type="datetimeFigureOut">
              <a:rPr lang="en-GB" smtClean="0"/>
              <a:t>03/12/2019</a:t>
            </a:fld>
            <a:endParaRPr lang="en-GB" dirty="0"/>
          </a:p>
        </p:txBody>
      </p:sp>
      <p:sp>
        <p:nvSpPr>
          <p:cNvPr id="6" name="Footer Placeholder 5"/>
          <p:cNvSpPr>
            <a:spLocks noGrp="1"/>
          </p:cNvSpPr>
          <p:nvPr>
            <p:ph type="ftr" sz="quarter" idx="11"/>
          </p:nvPr>
        </p:nvSpPr>
        <p:spPr>
          <a:xfrm>
            <a:off x="685800" y="379941"/>
            <a:ext cx="6991492" cy="365125"/>
          </a:xfrm>
        </p:spPr>
        <p:txBody>
          <a:bodyPr/>
          <a:lstStyle/>
          <a:p>
            <a:endParaRPr lang="en-GB" dirty="0"/>
          </a:p>
        </p:txBody>
      </p:sp>
      <p:sp>
        <p:nvSpPr>
          <p:cNvPr id="7" name="Slide Number Placeholder 6"/>
          <p:cNvSpPr>
            <a:spLocks noGrp="1"/>
          </p:cNvSpPr>
          <p:nvPr>
            <p:ph type="sldNum" sz="quarter" idx="12"/>
          </p:nvPr>
        </p:nvSpPr>
        <p:spPr>
          <a:xfrm>
            <a:off x="10862452" y="381000"/>
            <a:ext cx="643748" cy="365125"/>
          </a:xfrm>
        </p:spPr>
        <p:txBody>
          <a:bodyPr/>
          <a:lstStyle/>
          <a:p>
            <a:fld id="{95DC6455-77A8-4D5D-84E6-7A64B0C79667}" type="slidenum">
              <a:rPr lang="en-GB" smtClean="0"/>
              <a:t>‹#›</a:t>
            </a:fld>
            <a:endParaRPr lang="en-GB"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2477961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AD946DB3-367E-4147-8D7B-EE0971A243E7}" type="datetimeFigureOut">
              <a:rPr lang="en-GB" smtClean="0"/>
              <a:t>03/12/2019</a:t>
            </a:fld>
            <a:endParaRPr lang="en-GB" dirty="0"/>
          </a:p>
        </p:txBody>
      </p:sp>
      <p:sp>
        <p:nvSpPr>
          <p:cNvPr id="6" name="Footer Placeholder 5"/>
          <p:cNvSpPr>
            <a:spLocks noGrp="1"/>
          </p:cNvSpPr>
          <p:nvPr>
            <p:ph type="ftr" sz="quarter" idx="11"/>
          </p:nvPr>
        </p:nvSpPr>
        <p:spPr>
          <a:xfrm>
            <a:off x="685800" y="378883"/>
            <a:ext cx="6991492" cy="365125"/>
          </a:xfrm>
        </p:spPr>
        <p:txBody>
          <a:bodyPr/>
          <a:lstStyle/>
          <a:p>
            <a:endParaRPr lang="en-GB" dirty="0"/>
          </a:p>
        </p:txBody>
      </p:sp>
      <p:sp>
        <p:nvSpPr>
          <p:cNvPr id="7" name="Slide Number Placeholder 6"/>
          <p:cNvSpPr>
            <a:spLocks noGrp="1"/>
          </p:cNvSpPr>
          <p:nvPr>
            <p:ph type="sldNum" sz="quarter" idx="12"/>
          </p:nvPr>
        </p:nvSpPr>
        <p:spPr>
          <a:xfrm>
            <a:off x="10862452" y="381000"/>
            <a:ext cx="643748" cy="365125"/>
          </a:xfrm>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1194197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4071007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6107798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151509830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AD946DB3-367E-4147-8D7B-EE0971A243E7}" type="datetimeFigureOut">
              <a:rPr lang="en-GB" smtClean="0"/>
              <a:t>03/12/2019</a:t>
            </a:fld>
            <a:endParaRPr lang="en-GB" dirty="0"/>
          </a:p>
        </p:txBody>
      </p:sp>
      <p:sp>
        <p:nvSpPr>
          <p:cNvPr id="5" name="Footer Placeholder 4"/>
          <p:cNvSpPr>
            <a:spLocks noGrp="1"/>
          </p:cNvSpPr>
          <p:nvPr>
            <p:ph type="ftr" sz="quarter" idx="11"/>
          </p:nvPr>
        </p:nvSpPr>
        <p:spPr>
          <a:xfrm>
            <a:off x="685800" y="381000"/>
            <a:ext cx="6991492" cy="365125"/>
          </a:xfrm>
        </p:spPr>
        <p:txBody>
          <a:bodyPr/>
          <a:lstStyle/>
          <a:p>
            <a:endParaRPr lang="en-GB" dirty="0"/>
          </a:p>
        </p:txBody>
      </p:sp>
      <p:sp>
        <p:nvSpPr>
          <p:cNvPr id="6" name="Slide Number Placeholder 5"/>
          <p:cNvSpPr>
            <a:spLocks noGrp="1"/>
          </p:cNvSpPr>
          <p:nvPr>
            <p:ph type="sldNum" sz="quarter" idx="12"/>
          </p:nvPr>
        </p:nvSpPr>
        <p:spPr>
          <a:xfrm>
            <a:off x="10862452" y="381000"/>
            <a:ext cx="643748" cy="365125"/>
          </a:xfrm>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84770218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49FC6-6391-4CDC-BF9D-7F72FA29AB0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4BA7E66-A10F-4A94-A7A8-6B5D2CD9940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315E50F-DA51-4682-97CA-24B290931AB3}"/>
              </a:ext>
            </a:extLst>
          </p:cNvPr>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5" name="Footer Placeholder 4">
            <a:extLst>
              <a:ext uri="{FF2B5EF4-FFF2-40B4-BE49-F238E27FC236}">
                <a16:creationId xmlns:a16="http://schemas.microsoft.com/office/drawing/2014/main" id="{01CE1D22-DA33-4CD9-B31E-223AA828021C}"/>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90C3485D-CE2C-4324-BC9C-342A872420A6}"/>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5896929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37851-C992-4C80-AB5F-B2B62D8E2D97}"/>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61C8C43-5841-40C8-B794-A1FEE24C656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185191C-6750-4646-A3B8-0675C624D296}"/>
              </a:ext>
            </a:extLst>
          </p:cNvPr>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5" name="Footer Placeholder 4">
            <a:extLst>
              <a:ext uri="{FF2B5EF4-FFF2-40B4-BE49-F238E27FC236}">
                <a16:creationId xmlns:a16="http://schemas.microsoft.com/office/drawing/2014/main" id="{3F226AB8-15A8-4453-A8B3-30BBC031DC6A}"/>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43E90FD3-84DC-4034-866C-5D2E662E4A4C}"/>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11104529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4025133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F9DEF-3AF7-489A-8462-3F88DE173B8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8DB478F-5210-41F4-ACD4-5FB815B4053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9DDAB8-420F-4993-8E71-417C36FC8E4C}"/>
              </a:ext>
            </a:extLst>
          </p:cNvPr>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5" name="Footer Placeholder 4">
            <a:extLst>
              <a:ext uri="{FF2B5EF4-FFF2-40B4-BE49-F238E27FC236}">
                <a16:creationId xmlns:a16="http://schemas.microsoft.com/office/drawing/2014/main" id="{BF9F0784-591A-4F53-B668-88E45559AD19}"/>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BD66EE02-B143-4401-84E6-5D923E7AD373}"/>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6277090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66AC4-681B-444A-B77B-4030ED34AD8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F7236B5C-E9FE-4FC6-8816-AC05A814F73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39A4EC10-3CFE-4156-A939-A3D6816587B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9F9F1DC4-5913-4966-AB73-66F7302E8905}"/>
              </a:ext>
            </a:extLst>
          </p:cNvPr>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6" name="Footer Placeholder 5">
            <a:extLst>
              <a:ext uri="{FF2B5EF4-FFF2-40B4-BE49-F238E27FC236}">
                <a16:creationId xmlns:a16="http://schemas.microsoft.com/office/drawing/2014/main" id="{F6D31EA0-64D2-4686-AF1E-2120139C48BD}"/>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A4AD78A8-55FB-4936-9387-5CA2C07D0A0A}"/>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12147123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852C-CB14-4AE3-B49B-B64DF9DF3D60}"/>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6466E90-5AA5-4D23-84F9-4F7C0F9235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70060E0-5998-4FB1-83D5-61DBAFA35F3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08871B35-F702-4F90-9834-33F262D0494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3876E7A-DBF8-4F8E-91E1-FA91A70E3DF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8D6F021B-14E1-4004-98EE-0AE4C3EA40E7}"/>
              </a:ext>
            </a:extLst>
          </p:cNvPr>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8" name="Footer Placeholder 7">
            <a:extLst>
              <a:ext uri="{FF2B5EF4-FFF2-40B4-BE49-F238E27FC236}">
                <a16:creationId xmlns:a16="http://schemas.microsoft.com/office/drawing/2014/main" id="{5597ADC9-4ADE-477A-AD8B-910F16BA7E5F}"/>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587852BD-B77E-4672-B22B-9FB42FBB29C5}"/>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14796733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8E4E9-1AA3-48C2-82D2-21877FCB4EB6}"/>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552B598F-2DF6-4491-8869-CF4B60D13C7D}"/>
              </a:ext>
            </a:extLst>
          </p:cNvPr>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4" name="Footer Placeholder 3">
            <a:extLst>
              <a:ext uri="{FF2B5EF4-FFF2-40B4-BE49-F238E27FC236}">
                <a16:creationId xmlns:a16="http://schemas.microsoft.com/office/drawing/2014/main" id="{24B9D5FC-55B0-4C86-822C-0B99B960D3DF}"/>
              </a:ext>
            </a:extLst>
          </p:cNvPr>
          <p:cNvSpPr>
            <a:spLocks noGrp="1"/>
          </p:cNvSpPr>
          <p:nvPr>
            <p:ph type="ftr" sz="quarter" idx="11"/>
          </p:nvPr>
        </p:nvSpPr>
        <p:spPr/>
        <p:txBody>
          <a:bodyPr/>
          <a:lstStyle/>
          <a:p>
            <a:endParaRPr lang="en-GB" dirty="0"/>
          </a:p>
        </p:txBody>
      </p:sp>
      <p:sp>
        <p:nvSpPr>
          <p:cNvPr id="5" name="Slide Number Placeholder 4">
            <a:extLst>
              <a:ext uri="{FF2B5EF4-FFF2-40B4-BE49-F238E27FC236}">
                <a16:creationId xmlns:a16="http://schemas.microsoft.com/office/drawing/2014/main" id="{5A2B58BE-E353-43D0-8B4D-F31F0439E312}"/>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197978709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5F1F820-8A44-4CAE-B39F-E0F172440418}"/>
              </a:ext>
            </a:extLst>
          </p:cNvPr>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3" name="Footer Placeholder 2">
            <a:extLst>
              <a:ext uri="{FF2B5EF4-FFF2-40B4-BE49-F238E27FC236}">
                <a16:creationId xmlns:a16="http://schemas.microsoft.com/office/drawing/2014/main" id="{E7778453-4D61-4AF6-9D2C-4F617580EB33}"/>
              </a:ext>
            </a:extLst>
          </p:cNvPr>
          <p:cNvSpPr>
            <a:spLocks noGrp="1"/>
          </p:cNvSpPr>
          <p:nvPr>
            <p:ph type="ftr" sz="quarter" idx="11"/>
          </p:nvPr>
        </p:nvSpPr>
        <p:spPr/>
        <p:txBody>
          <a:bodyPr/>
          <a:lstStyle/>
          <a:p>
            <a:endParaRPr lang="en-GB" dirty="0"/>
          </a:p>
        </p:txBody>
      </p:sp>
      <p:sp>
        <p:nvSpPr>
          <p:cNvPr id="4" name="Slide Number Placeholder 3">
            <a:extLst>
              <a:ext uri="{FF2B5EF4-FFF2-40B4-BE49-F238E27FC236}">
                <a16:creationId xmlns:a16="http://schemas.microsoft.com/office/drawing/2014/main" id="{05AEBF08-9E95-4B8F-AC93-F7E3896C2AB6}"/>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139948174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DE197-DFE0-4228-8279-C4676FB3B6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6774B480-89C7-4997-B32A-C70665D55E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78757214-D619-4E50-9B6F-727EB63E6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D29BD4-A488-447A-8CC6-E66436DD6D56}"/>
              </a:ext>
            </a:extLst>
          </p:cNvPr>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6" name="Footer Placeholder 5">
            <a:extLst>
              <a:ext uri="{FF2B5EF4-FFF2-40B4-BE49-F238E27FC236}">
                <a16:creationId xmlns:a16="http://schemas.microsoft.com/office/drawing/2014/main" id="{96FEF865-5B97-4445-9E81-4D3CE11017AA}"/>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7B38F69C-184B-4508-A1CD-3F04146F7CEA}"/>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58986967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F5849-4BB8-4590-9D17-ACC927D9E5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49DFED4-3105-4481-B934-30109ECD4F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B0176CE6-F4F4-4DF7-8ADB-A1488AFC07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14CC64-4DB5-4FC0-9E2A-0927119B2C90}"/>
              </a:ext>
            </a:extLst>
          </p:cNvPr>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6" name="Footer Placeholder 5">
            <a:extLst>
              <a:ext uri="{FF2B5EF4-FFF2-40B4-BE49-F238E27FC236}">
                <a16:creationId xmlns:a16="http://schemas.microsoft.com/office/drawing/2014/main" id="{80334A28-5950-475B-9EAE-4097B792117F}"/>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73D77BB2-E95F-4382-A59D-5F7994338A83}"/>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8509875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6DFCC-F796-4AE1-81A6-89C322ACB653}"/>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E368AEF-B9D8-415E-AB8C-8C4C39C87F5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2AE16F8-5330-4618-A577-AE89C2EC6BF8}"/>
              </a:ext>
            </a:extLst>
          </p:cNvPr>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5" name="Footer Placeholder 4">
            <a:extLst>
              <a:ext uri="{FF2B5EF4-FFF2-40B4-BE49-F238E27FC236}">
                <a16:creationId xmlns:a16="http://schemas.microsoft.com/office/drawing/2014/main" id="{56EAF1CD-5ABA-441C-BEBF-6B69953AFC9D}"/>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B05AC308-9258-4D08-8529-E1CB47D1DA30}"/>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5340328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074C881-3989-4840-8FD7-A6D3172A6E8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101FEEE-C05E-46B3-93A6-197FC0417B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F7F72CD-04A1-4A3E-BD7F-5B42D75164FD}"/>
              </a:ext>
            </a:extLst>
          </p:cNvPr>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5" name="Footer Placeholder 4">
            <a:extLst>
              <a:ext uri="{FF2B5EF4-FFF2-40B4-BE49-F238E27FC236}">
                <a16:creationId xmlns:a16="http://schemas.microsoft.com/office/drawing/2014/main" id="{C9D9F004-B935-476F-A5E7-F798C8412F0F}"/>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02581DFC-23EA-4763-B0C3-610E907F4F92}"/>
              </a:ext>
            </a:extLst>
          </p:cNvPr>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3791206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AD946DB3-367E-4147-8D7B-EE0971A243E7}" type="datetimeFigureOut">
              <a:rPr lang="en-GB" smtClean="0"/>
              <a:t>03/12/2019</a:t>
            </a:fld>
            <a:endParaRPr lang="en-GB" dirty="0"/>
          </a:p>
        </p:txBody>
      </p:sp>
      <p:sp>
        <p:nvSpPr>
          <p:cNvPr id="5" name="Footer Placeholder 4"/>
          <p:cNvSpPr>
            <a:spLocks noGrp="1"/>
          </p:cNvSpPr>
          <p:nvPr>
            <p:ph type="ftr" sz="quarter" idx="11"/>
          </p:nvPr>
        </p:nvSpPr>
        <p:spPr>
          <a:xfrm>
            <a:off x="685800" y="381001"/>
            <a:ext cx="6991492" cy="364065"/>
          </a:xfrm>
        </p:spPr>
        <p:txBody>
          <a:bodyPr/>
          <a:lstStyle/>
          <a:p>
            <a:endParaRPr lang="en-GB" dirty="0"/>
          </a:p>
        </p:txBody>
      </p:sp>
      <p:sp>
        <p:nvSpPr>
          <p:cNvPr id="6" name="Slide Number Placeholder 5"/>
          <p:cNvSpPr>
            <a:spLocks noGrp="1"/>
          </p:cNvSpPr>
          <p:nvPr>
            <p:ph type="sldNum" sz="quarter" idx="12"/>
          </p:nvPr>
        </p:nvSpPr>
        <p:spPr>
          <a:xfrm>
            <a:off x="10862452" y="381000"/>
            <a:ext cx="643748" cy="365125"/>
          </a:xfrm>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5512565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42501520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8" name="Footer Placeholder 7"/>
          <p:cNvSpPr>
            <a:spLocks noGrp="1"/>
          </p:cNvSpPr>
          <p:nvPr>
            <p:ph type="ftr" sz="quarter" idx="11"/>
          </p:nvPr>
        </p:nvSpPr>
        <p:spPr/>
        <p:txBody>
          <a:bodyPr/>
          <a:lstStyle/>
          <a:p>
            <a:endParaRPr lang="en-GB" dirty="0"/>
          </a:p>
        </p:txBody>
      </p:sp>
      <p:sp>
        <p:nvSpPr>
          <p:cNvPr id="9" name="Slide Number Placeholder 8"/>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088419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0721568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5535518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11059756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946DB3-367E-4147-8D7B-EE0971A243E7}" type="datetimeFigureOut">
              <a:rPr lang="en-GB" smtClean="0"/>
              <a:t>03/12/2019</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95DC6455-77A8-4D5D-84E6-7A64B0C79667}" type="slidenum">
              <a:rPr lang="en-GB" smtClean="0"/>
              <a:t>‹#›</a:t>
            </a:fld>
            <a:endParaRPr lang="en-GB" dirty="0"/>
          </a:p>
        </p:txBody>
      </p:sp>
    </p:spTree>
    <p:extLst>
      <p:ext uri="{BB962C8B-B14F-4D97-AF65-F5344CB8AC3E}">
        <p14:creationId xmlns:p14="http://schemas.microsoft.com/office/powerpoint/2010/main" val="2477793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D946DB3-367E-4147-8D7B-EE0971A243E7}" type="datetimeFigureOut">
              <a:rPr lang="en-GB" smtClean="0"/>
              <a:t>03/12/2019</a:t>
            </a:fld>
            <a:endParaRPr lang="en-GB"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5DC6455-77A8-4D5D-84E6-7A64B0C79667}" type="slidenum">
              <a:rPr lang="en-GB" smtClean="0"/>
              <a:t>‹#›</a:t>
            </a:fld>
            <a:endParaRPr lang="en-GB" dirty="0"/>
          </a:p>
        </p:txBody>
      </p:sp>
    </p:spTree>
    <p:extLst>
      <p:ext uri="{BB962C8B-B14F-4D97-AF65-F5344CB8AC3E}">
        <p14:creationId xmlns:p14="http://schemas.microsoft.com/office/powerpoint/2010/main" val="1067730933"/>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 id="2147483840" r:id="rId12"/>
    <p:sldLayoutId id="2147483841" r:id="rId13"/>
    <p:sldLayoutId id="2147483842" r:id="rId14"/>
    <p:sldLayoutId id="2147483843" r:id="rId15"/>
    <p:sldLayoutId id="2147483844" r:id="rId16"/>
    <p:sldLayoutId id="2147483845"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F76833-73E6-47FF-9A10-2631913012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A43E4AA-74E7-4E16-9992-42B26D1BD4E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6AEA441-3408-40B4-B9EB-8D001EBDE0B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946DB3-367E-4147-8D7B-EE0971A243E7}" type="datetimeFigureOut">
              <a:rPr lang="en-GB" smtClean="0"/>
              <a:t>03/12/2019</a:t>
            </a:fld>
            <a:endParaRPr lang="en-GB" dirty="0"/>
          </a:p>
        </p:txBody>
      </p:sp>
      <p:sp>
        <p:nvSpPr>
          <p:cNvPr id="5" name="Footer Placeholder 4">
            <a:extLst>
              <a:ext uri="{FF2B5EF4-FFF2-40B4-BE49-F238E27FC236}">
                <a16:creationId xmlns:a16="http://schemas.microsoft.com/office/drawing/2014/main" id="{71BD721F-4E9E-4971-92CA-F01C9FF15E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a:extLst>
              <a:ext uri="{FF2B5EF4-FFF2-40B4-BE49-F238E27FC236}">
                <a16:creationId xmlns:a16="http://schemas.microsoft.com/office/drawing/2014/main" id="{844837C7-7E86-4483-B3D1-BF1EA4BA39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DC6455-77A8-4D5D-84E6-7A64B0C79667}" type="slidenum">
              <a:rPr lang="en-GB" smtClean="0"/>
              <a:t>‹#›</a:t>
            </a:fld>
            <a:endParaRPr lang="en-GB" dirty="0"/>
          </a:p>
        </p:txBody>
      </p:sp>
    </p:spTree>
    <p:extLst>
      <p:ext uri="{BB962C8B-B14F-4D97-AF65-F5344CB8AC3E}">
        <p14:creationId xmlns:p14="http://schemas.microsoft.com/office/powerpoint/2010/main" val="554690910"/>
      </p:ext>
    </p:extLst>
  </p:cSld>
  <p:clrMap bg1="lt1" tx1="dk1" bg2="lt2" tx2="dk2" accent1="accent1" accent2="accent2" accent3="accent3" accent4="accent4" accent5="accent5" accent6="accent6" hlink="hlink" folHlink="folHlink"/>
  <p:sldLayoutIdLst>
    <p:sldLayoutId id="2147483847"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 id="214748385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play.google.com/store/apps/details?id=com.ffgames.racingincar2&amp;hl=en" TargetMode="External"/><Relationship Id="rId2" Type="http://schemas.openxmlformats.org/officeDocument/2006/relationships/image" Target="../media/image10.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redbooth.com/a/#!/projects/2090216/gantt" TargetMode="External"/><Relationship Id="rId2" Type="http://schemas.openxmlformats.org/officeDocument/2006/relationships/image" Target="../media/image13.tmp"/><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hyperlink" Target="https://www.sciencedirect.com/science/article/pii/S000368701730282X" TargetMode="External"/><Relationship Id="rId3" Type="http://schemas.openxmlformats.org/officeDocument/2006/relationships/hyperlink" Target="https://www.aceable.com/safe-driving/car-accident-statistics/" TargetMode="External"/><Relationship Id="rId7" Type="http://schemas.openxmlformats.org/officeDocument/2006/relationships/hyperlink" Target="https://www.sciencedirect.com/science/article/pii/S0001457513003497?via%3Dihub" TargetMode="External"/><Relationship Id="rId12" Type="http://schemas.openxmlformats.org/officeDocument/2006/relationships/hyperlink" Target="https://uxplanet.org/motion-sickness-in-vr-3fa8a78216e2" TargetMode="External"/><Relationship Id="rId2" Type="http://schemas.openxmlformats.org/officeDocument/2006/relationships/hyperlink" Target="https://www.brake.org.uk/facts-resources/1653-uk-road-casualties" TargetMode="External"/><Relationship Id="rId1" Type="http://schemas.openxmlformats.org/officeDocument/2006/relationships/slideLayout" Target="../slideLayouts/slideLayout2.xml"/><Relationship Id="rId6" Type="http://schemas.openxmlformats.org/officeDocument/2006/relationships/hyperlink" Target="https://www.nsc.org/road-safety/safety-topics/fatigued-driving#:~:targetText=A%20study%20by%20the%20AAA,times%20the%20police%2Dreported%20number.&amp;targetText=NHTSA%20estimates%20fatigue%2Drelated%20crashes,annually%2C%20not%20including%20property%20damage." TargetMode="External"/><Relationship Id="rId11" Type="http://schemas.openxmlformats.org/officeDocument/2006/relationships/hyperlink" Target="https://www.sciencedirect.com/science/article/pii/S0747563215000540?via%3Dihub" TargetMode="External"/><Relationship Id="rId5" Type="http://schemas.openxmlformats.org/officeDocument/2006/relationships/hyperlink" Target="https://www.sciencedirect.com/science/article/pii/S0001457509003327" TargetMode="External"/><Relationship Id="rId10" Type="http://schemas.openxmlformats.org/officeDocument/2006/relationships/hyperlink" Target="https://search.proquest.com/docview/1877838144?accountid=17256&amp;rfr_id=info%3Axri%2Fsid%3Aprimo" TargetMode="External"/><Relationship Id="rId4" Type="http://schemas.openxmlformats.org/officeDocument/2006/relationships/hyperlink" Target="https://www.regtransfers.co.uk/content/common-causes-for-road-accidents-in-britain/" TargetMode="External"/><Relationship Id="rId9" Type="http://schemas.openxmlformats.org/officeDocument/2006/relationships/hyperlink" Target="https://www.businessinsider.com/virtual-reality-vr-side-effects-2018-3?r=US&amp;IR=T#loss-of-spatial-awareness-1"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19.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25231-D491-4FAB-803B-DDDB1751E9AC}"/>
              </a:ext>
            </a:extLst>
          </p:cNvPr>
          <p:cNvSpPr>
            <a:spLocks noGrp="1"/>
          </p:cNvSpPr>
          <p:nvPr>
            <p:ph type="ctrTitle"/>
          </p:nvPr>
        </p:nvSpPr>
        <p:spPr>
          <a:xfrm>
            <a:off x="1684637" y="706966"/>
            <a:ext cx="9144000" cy="2387600"/>
          </a:xfrm>
        </p:spPr>
        <p:txBody>
          <a:bodyPr/>
          <a:lstStyle/>
          <a:p>
            <a:pPr algn="ctr"/>
            <a:r>
              <a:rPr lang="en-GB" dirty="0"/>
              <a:t>Driver Attentiveness in Virtual Reality</a:t>
            </a:r>
          </a:p>
        </p:txBody>
      </p:sp>
      <p:sp>
        <p:nvSpPr>
          <p:cNvPr id="3" name="Subtitle 2">
            <a:extLst>
              <a:ext uri="{FF2B5EF4-FFF2-40B4-BE49-F238E27FC236}">
                <a16:creationId xmlns:a16="http://schemas.microsoft.com/office/drawing/2014/main" id="{96EA8232-EFCA-44B5-A8AF-945119566807}"/>
              </a:ext>
            </a:extLst>
          </p:cNvPr>
          <p:cNvSpPr>
            <a:spLocks noGrp="1"/>
          </p:cNvSpPr>
          <p:nvPr>
            <p:ph type="subTitle" idx="1"/>
          </p:nvPr>
        </p:nvSpPr>
        <p:spPr>
          <a:xfrm>
            <a:off x="1591962" y="3025392"/>
            <a:ext cx="9144000" cy="2635145"/>
          </a:xfrm>
        </p:spPr>
        <p:txBody>
          <a:bodyPr>
            <a:normAutofit/>
          </a:bodyPr>
          <a:lstStyle/>
          <a:p>
            <a:r>
              <a:rPr lang="en-GB" dirty="0"/>
              <a:t>                                                  Professional Project (COM3001)</a:t>
            </a:r>
          </a:p>
          <a:p>
            <a:br>
              <a:rPr lang="en-GB" dirty="0"/>
            </a:br>
            <a:endParaRPr lang="en-GB" dirty="0"/>
          </a:p>
          <a:p>
            <a:r>
              <a:rPr lang="en-GB" sz="1800" dirty="0"/>
              <a:t>Student: James Wright</a:t>
            </a:r>
          </a:p>
          <a:p>
            <a:r>
              <a:rPr lang="en-GB" sz="1800" dirty="0"/>
              <a:t>Supervisor: Dr. Steve Wesemeyer</a:t>
            </a:r>
          </a:p>
        </p:txBody>
      </p:sp>
      <p:pic>
        <p:nvPicPr>
          <p:cNvPr id="9" name="Picture 8">
            <a:extLst>
              <a:ext uri="{FF2B5EF4-FFF2-40B4-BE49-F238E27FC236}">
                <a16:creationId xmlns:a16="http://schemas.microsoft.com/office/drawing/2014/main" id="{0898BF2A-FBEC-479B-943E-A6A57AAD0D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6659" y="3221957"/>
            <a:ext cx="5894173" cy="3636043"/>
          </a:xfrm>
          <a:prstGeom prst="rect">
            <a:avLst/>
          </a:prstGeom>
        </p:spPr>
      </p:pic>
      <p:pic>
        <p:nvPicPr>
          <p:cNvPr id="11" name="Picture 10">
            <a:extLst>
              <a:ext uri="{FF2B5EF4-FFF2-40B4-BE49-F238E27FC236}">
                <a16:creationId xmlns:a16="http://schemas.microsoft.com/office/drawing/2014/main" id="{8A48CC68-0748-41B0-B879-A3E5D4CBCA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94870" y="4470356"/>
            <a:ext cx="4572000" cy="3333750"/>
          </a:xfrm>
          <a:prstGeom prst="rect">
            <a:avLst/>
          </a:prstGeom>
        </p:spPr>
      </p:pic>
    </p:spTree>
    <p:extLst>
      <p:ext uri="{BB962C8B-B14F-4D97-AF65-F5344CB8AC3E}">
        <p14:creationId xmlns:p14="http://schemas.microsoft.com/office/powerpoint/2010/main" val="22691860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DFAE7-67CE-4616-BB05-740C37AD9C62}"/>
              </a:ext>
            </a:extLst>
          </p:cNvPr>
          <p:cNvSpPr>
            <a:spLocks noGrp="1"/>
          </p:cNvSpPr>
          <p:nvPr>
            <p:ph type="title"/>
          </p:nvPr>
        </p:nvSpPr>
        <p:spPr/>
        <p:txBody>
          <a:bodyPr/>
          <a:lstStyle/>
          <a:p>
            <a:r>
              <a:rPr lang="en-GB" cap="none" dirty="0">
                <a:ln w="0"/>
                <a:solidFill>
                  <a:schemeClr val="accent1"/>
                </a:solidFill>
                <a:effectLst>
                  <a:outerShdw blurRad="38100" dist="25400" dir="5400000" algn="ctr" rotWithShape="0">
                    <a:srgbClr val="6E747A">
                      <a:alpha val="43000"/>
                    </a:srgbClr>
                  </a:outerShdw>
                </a:effectLst>
              </a:rPr>
              <a:t>Scenes:</a:t>
            </a:r>
            <a:br>
              <a:rPr lang="en-GB" dirty="0"/>
            </a:br>
            <a:r>
              <a:rPr lang="en-GB" b="1" dirty="0"/>
              <a:t>Calibration scene</a:t>
            </a:r>
          </a:p>
        </p:txBody>
      </p:sp>
      <p:sp>
        <p:nvSpPr>
          <p:cNvPr id="3" name="Content Placeholder 2">
            <a:extLst>
              <a:ext uri="{FF2B5EF4-FFF2-40B4-BE49-F238E27FC236}">
                <a16:creationId xmlns:a16="http://schemas.microsoft.com/office/drawing/2014/main" id="{05A519B7-9E87-4655-BA27-5B87A9BEDCC7}"/>
              </a:ext>
            </a:extLst>
          </p:cNvPr>
          <p:cNvSpPr>
            <a:spLocks noGrp="1"/>
          </p:cNvSpPr>
          <p:nvPr>
            <p:ph idx="1"/>
          </p:nvPr>
        </p:nvSpPr>
        <p:spPr/>
        <p:txBody>
          <a:bodyPr/>
          <a:lstStyle/>
          <a:p>
            <a:pPr marL="0" indent="0">
              <a:buNone/>
            </a:pPr>
            <a:r>
              <a:rPr lang="en-GB" sz="2400" b="1" dirty="0"/>
              <a:t>What:</a:t>
            </a:r>
          </a:p>
          <a:p>
            <a:pPr marL="0" indent="0">
              <a:buNone/>
            </a:pPr>
            <a:r>
              <a:rPr lang="en-GB" sz="2400" dirty="0"/>
              <a:t>Press the button as quickly as you can when a light in the virtual room turns green.</a:t>
            </a:r>
          </a:p>
          <a:p>
            <a:pPr marL="0" indent="0">
              <a:buNone/>
            </a:pPr>
            <a:r>
              <a:rPr lang="en-GB" sz="2400" b="1" dirty="0"/>
              <a:t>Why:</a:t>
            </a:r>
          </a:p>
          <a:p>
            <a:pPr marL="0" indent="0">
              <a:buNone/>
            </a:pPr>
            <a:r>
              <a:rPr lang="en-GB" sz="2400" dirty="0"/>
              <a:t>To get a control time for each of the user’s reaction time, something to compare the rest of the user’s results to. This also teaches the user the basic input needed for the actual test, as it will be the exact same controls and mechanisms.</a:t>
            </a:r>
          </a:p>
          <a:p>
            <a:pPr marL="0" indent="0">
              <a:buNone/>
            </a:pPr>
            <a:r>
              <a:rPr lang="en-GB" sz="2400" b="1" dirty="0"/>
              <a:t>How:</a:t>
            </a:r>
          </a:p>
          <a:p>
            <a:pPr marL="0" indent="0">
              <a:buNone/>
            </a:pPr>
            <a:r>
              <a:rPr lang="en-GB" sz="2400" dirty="0"/>
              <a:t>Occurs at the very start of the test, the user gets 3 attempts &amp; the average is taken from the 3 attempts. </a:t>
            </a:r>
          </a:p>
        </p:txBody>
      </p:sp>
    </p:spTree>
    <p:extLst>
      <p:ext uri="{BB962C8B-B14F-4D97-AF65-F5344CB8AC3E}">
        <p14:creationId xmlns:p14="http://schemas.microsoft.com/office/powerpoint/2010/main" val="36620786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action_time_test">
            <a:hlinkClick r:id="" action="ppaction://media"/>
            <a:extLst>
              <a:ext uri="{FF2B5EF4-FFF2-40B4-BE49-F238E27FC236}">
                <a16:creationId xmlns:a16="http://schemas.microsoft.com/office/drawing/2014/main" id="{E8554068-6F56-4CD1-996A-8888742C44D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 y="0"/>
            <a:ext cx="6857999" cy="6858000"/>
          </a:xfrm>
        </p:spPr>
      </p:pic>
      <p:sp>
        <p:nvSpPr>
          <p:cNvPr id="5" name="Title 1">
            <a:extLst>
              <a:ext uri="{FF2B5EF4-FFF2-40B4-BE49-F238E27FC236}">
                <a16:creationId xmlns:a16="http://schemas.microsoft.com/office/drawing/2014/main" id="{8B47FF03-E762-4B5D-B227-BB1B8845D058}"/>
              </a:ext>
            </a:extLst>
          </p:cNvPr>
          <p:cNvSpPr>
            <a:spLocks noGrp="1"/>
          </p:cNvSpPr>
          <p:nvPr>
            <p:ph type="title"/>
          </p:nvPr>
        </p:nvSpPr>
        <p:spPr>
          <a:xfrm>
            <a:off x="7327900" y="269073"/>
            <a:ext cx="4470400" cy="1293028"/>
          </a:xfrm>
        </p:spPr>
        <p:txBody>
          <a:bodyPr>
            <a:normAutofit fontScale="90000"/>
          </a:bodyPr>
          <a:lstStyle/>
          <a:p>
            <a:pPr algn="ctr"/>
            <a:r>
              <a:rPr lang="en-GB" b="1" dirty="0"/>
              <a:t>CALIBRATION SCENE</a:t>
            </a:r>
          </a:p>
        </p:txBody>
      </p:sp>
      <p:sp>
        <p:nvSpPr>
          <p:cNvPr id="6" name="TextBox 5">
            <a:extLst>
              <a:ext uri="{FF2B5EF4-FFF2-40B4-BE49-F238E27FC236}">
                <a16:creationId xmlns:a16="http://schemas.microsoft.com/office/drawing/2014/main" id="{D0D5DE07-E509-4C61-9918-8B6576F3037C}"/>
              </a:ext>
            </a:extLst>
          </p:cNvPr>
          <p:cNvSpPr txBox="1"/>
          <p:nvPr/>
        </p:nvSpPr>
        <p:spPr>
          <a:xfrm>
            <a:off x="7277101" y="1343454"/>
            <a:ext cx="4521199" cy="4985980"/>
          </a:xfrm>
          <a:prstGeom prst="rect">
            <a:avLst/>
          </a:prstGeom>
          <a:noFill/>
        </p:spPr>
        <p:txBody>
          <a:bodyPr wrap="square" rtlCol="0">
            <a:spAutoFit/>
          </a:bodyPr>
          <a:lstStyle/>
          <a:p>
            <a:pPr marL="285750" indent="-285750">
              <a:buFont typeface="Arial" panose="020B0604020202020204" pitchFamily="34" charset="0"/>
              <a:buChar char="•"/>
            </a:pPr>
            <a:r>
              <a:rPr lang="en-GB" sz="2400" dirty="0"/>
              <a:t>Basic version of this test developed and built.</a:t>
            </a:r>
            <a:br>
              <a:rPr lang="en-GB" sz="2400" dirty="0"/>
            </a:br>
            <a:endParaRPr lang="en-GB" sz="2400" dirty="0"/>
          </a:p>
          <a:p>
            <a:pPr marL="285750" indent="-285750">
              <a:buFont typeface="Arial" panose="020B0604020202020204" pitchFamily="34" charset="0"/>
              <a:buChar char="•"/>
            </a:pPr>
            <a:r>
              <a:rPr lang="en-GB" sz="2400" dirty="0"/>
              <a:t>UI (User Interface) and 3D models/environment to be improved in the future.</a:t>
            </a:r>
            <a:br>
              <a:rPr lang="en-GB" sz="2400" dirty="0"/>
            </a:br>
            <a:endParaRPr lang="en-GB" sz="2400" dirty="0"/>
          </a:p>
          <a:p>
            <a:pPr marL="285750" indent="-285750">
              <a:buFont typeface="Arial" panose="020B0604020202020204" pitchFamily="34" charset="0"/>
              <a:buChar char="•"/>
            </a:pPr>
            <a:r>
              <a:rPr lang="en-GB" sz="2400" dirty="0"/>
              <a:t>Displays average - calculated by [total/n] (where n is the total number of attempts). </a:t>
            </a:r>
          </a:p>
          <a:p>
            <a:pPr marL="285750" indent="-285750">
              <a:buFont typeface="Arial" panose="020B0604020202020204" pitchFamily="34" charset="0"/>
              <a:buChar char="•"/>
            </a:pPr>
            <a:endParaRPr lang="en-GB" sz="2400" dirty="0"/>
          </a:p>
          <a:p>
            <a:r>
              <a:rPr lang="en-GB" i="1" dirty="0"/>
              <a:t>*might change average to the median (middle number) to account for human error (not knowing how it works the first time, etc.)*</a:t>
            </a:r>
          </a:p>
        </p:txBody>
      </p:sp>
    </p:spTree>
    <p:extLst>
      <p:ext uri="{BB962C8B-B14F-4D97-AF65-F5344CB8AC3E}">
        <p14:creationId xmlns:p14="http://schemas.microsoft.com/office/powerpoint/2010/main" val="2277433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28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AF5FF-42D0-43AA-9ADD-570ED30B0BE6}"/>
              </a:ext>
            </a:extLst>
          </p:cNvPr>
          <p:cNvSpPr>
            <a:spLocks noGrp="1"/>
          </p:cNvSpPr>
          <p:nvPr>
            <p:ph type="title"/>
          </p:nvPr>
        </p:nvSpPr>
        <p:spPr>
          <a:xfrm>
            <a:off x="2846173" y="214497"/>
            <a:ext cx="8610600" cy="1293028"/>
          </a:xfrm>
        </p:spPr>
        <p:txBody>
          <a:bodyPr/>
          <a:lstStyle/>
          <a:p>
            <a:r>
              <a:rPr lang="en-GB" cap="none" dirty="0">
                <a:ln w="0"/>
                <a:solidFill>
                  <a:schemeClr val="accent1"/>
                </a:solidFill>
                <a:effectLst>
                  <a:outerShdw blurRad="38100" dist="25400" dir="5400000" algn="ctr" rotWithShape="0">
                    <a:srgbClr val="6E747A">
                      <a:alpha val="43000"/>
                    </a:srgbClr>
                  </a:outerShdw>
                </a:effectLst>
              </a:rPr>
              <a:t>Scenes: </a:t>
            </a:r>
            <a:r>
              <a:rPr lang="en-GB" b="1" dirty="0"/>
              <a:t>Basic Class Diagram</a:t>
            </a:r>
          </a:p>
        </p:txBody>
      </p:sp>
      <p:pic>
        <p:nvPicPr>
          <p:cNvPr id="5" name="Picture 4">
            <a:extLst>
              <a:ext uri="{FF2B5EF4-FFF2-40B4-BE49-F238E27FC236}">
                <a16:creationId xmlns:a16="http://schemas.microsoft.com/office/drawing/2014/main" id="{B0E23E8C-9E4C-49BB-B423-29A271B905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7947" y="1423987"/>
            <a:ext cx="8810625" cy="5381625"/>
          </a:xfrm>
          <a:prstGeom prst="rect">
            <a:avLst/>
          </a:prstGeom>
        </p:spPr>
      </p:pic>
    </p:spTree>
    <p:extLst>
      <p:ext uri="{BB962C8B-B14F-4D97-AF65-F5344CB8AC3E}">
        <p14:creationId xmlns:p14="http://schemas.microsoft.com/office/powerpoint/2010/main" val="35835203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76551-72CD-422D-8A07-3B7FA23C9629}"/>
              </a:ext>
            </a:extLst>
          </p:cNvPr>
          <p:cNvSpPr>
            <a:spLocks noGrp="1"/>
          </p:cNvSpPr>
          <p:nvPr>
            <p:ph type="title"/>
          </p:nvPr>
        </p:nvSpPr>
        <p:spPr/>
        <p:txBody>
          <a:bodyPr>
            <a:normAutofit fontScale="90000"/>
          </a:bodyPr>
          <a:lstStyle/>
          <a:p>
            <a:r>
              <a:rPr lang="en-GB" sz="4400" cap="none" dirty="0">
                <a:ln w="0"/>
                <a:solidFill>
                  <a:schemeClr val="accent1"/>
                </a:solidFill>
                <a:effectLst>
                  <a:outerShdw blurRad="38100" dist="25400" dir="5400000" algn="ctr" rotWithShape="0">
                    <a:srgbClr val="6E747A">
                      <a:alpha val="43000"/>
                    </a:srgbClr>
                  </a:outerShdw>
                </a:effectLst>
              </a:rPr>
              <a:t>Scenes: </a:t>
            </a:r>
            <a:br>
              <a:rPr lang="en-GB" sz="4400" cap="none" dirty="0">
                <a:ln w="0"/>
                <a:solidFill>
                  <a:schemeClr val="accent1"/>
                </a:solidFill>
                <a:effectLst>
                  <a:outerShdw blurRad="38100" dist="25400" dir="5400000" algn="ctr" rotWithShape="0">
                    <a:srgbClr val="6E747A">
                      <a:alpha val="43000"/>
                    </a:srgbClr>
                  </a:outerShdw>
                </a:effectLst>
              </a:rPr>
            </a:br>
            <a:r>
              <a:rPr lang="en-GB" sz="4400" b="1" dirty="0"/>
              <a:t>Scene 1</a:t>
            </a:r>
          </a:p>
        </p:txBody>
      </p:sp>
      <p:sp>
        <p:nvSpPr>
          <p:cNvPr id="3" name="Content Placeholder 2">
            <a:extLst>
              <a:ext uri="{FF2B5EF4-FFF2-40B4-BE49-F238E27FC236}">
                <a16:creationId xmlns:a16="http://schemas.microsoft.com/office/drawing/2014/main" id="{BEF26B4E-45A4-4EDB-A360-BB326B233BA3}"/>
              </a:ext>
            </a:extLst>
          </p:cNvPr>
          <p:cNvSpPr>
            <a:spLocks noGrp="1"/>
          </p:cNvSpPr>
          <p:nvPr>
            <p:ph idx="1"/>
          </p:nvPr>
        </p:nvSpPr>
        <p:spPr/>
        <p:txBody>
          <a:bodyPr>
            <a:normAutofit/>
          </a:bodyPr>
          <a:lstStyle/>
          <a:p>
            <a:pPr marL="0" indent="0">
              <a:buNone/>
            </a:pPr>
            <a:r>
              <a:rPr lang="en-GB" dirty="0"/>
              <a:t>Car emergency stops in front of you.</a:t>
            </a:r>
          </a:p>
          <a:p>
            <a:pPr marL="0" indent="0">
              <a:buNone/>
            </a:pPr>
            <a:endParaRPr lang="en-GB" sz="3200" dirty="0"/>
          </a:p>
        </p:txBody>
      </p:sp>
    </p:spTree>
    <p:extLst>
      <p:ext uri="{BB962C8B-B14F-4D97-AF65-F5344CB8AC3E}">
        <p14:creationId xmlns:p14="http://schemas.microsoft.com/office/powerpoint/2010/main" val="8595955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C4926-2C88-42BB-8A5C-02F1068FBE66}"/>
              </a:ext>
            </a:extLst>
          </p:cNvPr>
          <p:cNvSpPr>
            <a:spLocks noGrp="1"/>
          </p:cNvSpPr>
          <p:nvPr>
            <p:ph type="title"/>
          </p:nvPr>
        </p:nvSpPr>
        <p:spPr/>
        <p:txBody>
          <a:bodyPr>
            <a:normAutofit fontScale="90000"/>
          </a:bodyPr>
          <a:lstStyle/>
          <a:p>
            <a:r>
              <a:rPr lang="en-GB" sz="4400" cap="none" dirty="0">
                <a:ln w="0"/>
                <a:solidFill>
                  <a:schemeClr val="accent1"/>
                </a:solidFill>
                <a:effectLst>
                  <a:outerShdw blurRad="38100" dist="25400" dir="5400000" algn="ctr" rotWithShape="0">
                    <a:srgbClr val="6E747A">
                      <a:alpha val="43000"/>
                    </a:srgbClr>
                  </a:outerShdw>
                </a:effectLst>
              </a:rPr>
              <a:t>Scenes: </a:t>
            </a:r>
            <a:br>
              <a:rPr lang="en-GB" sz="4400" cap="none" dirty="0">
                <a:ln w="0"/>
                <a:solidFill>
                  <a:schemeClr val="accent1"/>
                </a:solidFill>
                <a:effectLst>
                  <a:outerShdw blurRad="38100" dist="25400" dir="5400000" algn="ctr" rotWithShape="0">
                    <a:srgbClr val="6E747A">
                      <a:alpha val="43000"/>
                    </a:srgbClr>
                  </a:outerShdw>
                </a:effectLst>
              </a:rPr>
            </a:br>
            <a:r>
              <a:rPr lang="en-GB" sz="4400" b="1" dirty="0"/>
              <a:t>Scene 2</a:t>
            </a:r>
          </a:p>
        </p:txBody>
      </p:sp>
      <p:sp>
        <p:nvSpPr>
          <p:cNvPr id="3" name="Content Placeholder 2">
            <a:extLst>
              <a:ext uri="{FF2B5EF4-FFF2-40B4-BE49-F238E27FC236}">
                <a16:creationId xmlns:a16="http://schemas.microsoft.com/office/drawing/2014/main" id="{008E8FE8-53AB-4EB8-827C-754A91365329}"/>
              </a:ext>
            </a:extLst>
          </p:cNvPr>
          <p:cNvSpPr>
            <a:spLocks noGrp="1"/>
          </p:cNvSpPr>
          <p:nvPr>
            <p:ph idx="1"/>
          </p:nvPr>
        </p:nvSpPr>
        <p:spPr/>
        <p:txBody>
          <a:bodyPr/>
          <a:lstStyle/>
          <a:p>
            <a:pPr marL="0" indent="0">
              <a:buNone/>
            </a:pPr>
            <a:r>
              <a:rPr lang="en-GB" dirty="0"/>
              <a:t>Pedestrian crosses road in middle of the street.</a:t>
            </a:r>
          </a:p>
          <a:p>
            <a:endParaRPr lang="en-GB" dirty="0"/>
          </a:p>
        </p:txBody>
      </p:sp>
    </p:spTree>
    <p:extLst>
      <p:ext uri="{BB962C8B-B14F-4D97-AF65-F5344CB8AC3E}">
        <p14:creationId xmlns:p14="http://schemas.microsoft.com/office/powerpoint/2010/main" val="16861792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8CF90-8CD1-4C65-823F-7E39A1D388BE}"/>
              </a:ext>
            </a:extLst>
          </p:cNvPr>
          <p:cNvSpPr>
            <a:spLocks noGrp="1"/>
          </p:cNvSpPr>
          <p:nvPr>
            <p:ph type="title"/>
          </p:nvPr>
        </p:nvSpPr>
        <p:spPr/>
        <p:txBody>
          <a:bodyPr>
            <a:normAutofit fontScale="90000"/>
          </a:bodyPr>
          <a:lstStyle/>
          <a:p>
            <a:r>
              <a:rPr lang="en-GB" sz="4400" cap="none" dirty="0">
                <a:ln w="0"/>
                <a:solidFill>
                  <a:schemeClr val="accent1"/>
                </a:solidFill>
                <a:effectLst>
                  <a:outerShdw blurRad="38100" dist="25400" dir="5400000" algn="ctr" rotWithShape="0">
                    <a:srgbClr val="6E747A">
                      <a:alpha val="43000"/>
                    </a:srgbClr>
                  </a:outerShdw>
                </a:effectLst>
              </a:rPr>
              <a:t>Scenes: </a:t>
            </a:r>
            <a:br>
              <a:rPr lang="en-GB" sz="4400" cap="none" dirty="0">
                <a:ln w="0"/>
                <a:solidFill>
                  <a:schemeClr val="accent1"/>
                </a:solidFill>
                <a:effectLst>
                  <a:outerShdw blurRad="38100" dist="25400" dir="5400000" algn="ctr" rotWithShape="0">
                    <a:srgbClr val="6E747A">
                      <a:alpha val="43000"/>
                    </a:srgbClr>
                  </a:outerShdw>
                </a:effectLst>
              </a:rPr>
            </a:br>
            <a:r>
              <a:rPr lang="en-GB" sz="4400" b="1" dirty="0"/>
              <a:t>Scene 3</a:t>
            </a:r>
          </a:p>
        </p:txBody>
      </p:sp>
      <p:sp>
        <p:nvSpPr>
          <p:cNvPr id="3" name="Content Placeholder 2">
            <a:extLst>
              <a:ext uri="{FF2B5EF4-FFF2-40B4-BE49-F238E27FC236}">
                <a16:creationId xmlns:a16="http://schemas.microsoft.com/office/drawing/2014/main" id="{22E843C3-27D5-48FB-8465-B76662ABC1F8}"/>
              </a:ext>
            </a:extLst>
          </p:cNvPr>
          <p:cNvSpPr>
            <a:spLocks noGrp="1"/>
          </p:cNvSpPr>
          <p:nvPr>
            <p:ph idx="1"/>
          </p:nvPr>
        </p:nvSpPr>
        <p:spPr/>
        <p:txBody>
          <a:bodyPr/>
          <a:lstStyle/>
          <a:p>
            <a:pPr marL="0" indent="0">
              <a:buNone/>
            </a:pPr>
            <a:r>
              <a:rPr lang="en-GB" dirty="0"/>
              <a:t>Traffic light turns red.</a:t>
            </a:r>
          </a:p>
          <a:p>
            <a:endParaRPr lang="en-GB" dirty="0"/>
          </a:p>
        </p:txBody>
      </p:sp>
    </p:spTree>
    <p:extLst>
      <p:ext uri="{BB962C8B-B14F-4D97-AF65-F5344CB8AC3E}">
        <p14:creationId xmlns:p14="http://schemas.microsoft.com/office/powerpoint/2010/main" val="29634979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C494E-E246-44DC-BB30-7B9B8F29F44E}"/>
              </a:ext>
            </a:extLst>
          </p:cNvPr>
          <p:cNvSpPr>
            <a:spLocks noGrp="1"/>
          </p:cNvSpPr>
          <p:nvPr>
            <p:ph type="title"/>
          </p:nvPr>
        </p:nvSpPr>
        <p:spPr>
          <a:xfrm>
            <a:off x="7105650" y="365125"/>
            <a:ext cx="4946650" cy="1325563"/>
          </a:xfrm>
        </p:spPr>
        <p:txBody>
          <a:bodyPr/>
          <a:lstStyle/>
          <a:p>
            <a:pPr algn="ctr"/>
            <a:r>
              <a:rPr lang="en-GB" b="1" dirty="0"/>
              <a:t>Example of the User’s View</a:t>
            </a:r>
          </a:p>
        </p:txBody>
      </p:sp>
      <p:pic>
        <p:nvPicPr>
          <p:cNvPr id="5" name="Content Placeholder 4">
            <a:extLst>
              <a:ext uri="{FF2B5EF4-FFF2-40B4-BE49-F238E27FC236}">
                <a16:creationId xmlns:a16="http://schemas.microsoft.com/office/drawing/2014/main" id="{E4E5AC10-0768-4E3B-BB65-83FC4920D06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6864350" cy="6864350"/>
          </a:xfrm>
        </p:spPr>
      </p:pic>
      <p:sp>
        <p:nvSpPr>
          <p:cNvPr id="7" name="TextBox 6">
            <a:extLst>
              <a:ext uri="{FF2B5EF4-FFF2-40B4-BE49-F238E27FC236}">
                <a16:creationId xmlns:a16="http://schemas.microsoft.com/office/drawing/2014/main" id="{34BC3FB1-16FE-474F-8863-DB89F10332D0}"/>
              </a:ext>
            </a:extLst>
          </p:cNvPr>
          <p:cNvSpPr txBox="1"/>
          <p:nvPr/>
        </p:nvSpPr>
        <p:spPr>
          <a:xfrm>
            <a:off x="7175500" y="1784350"/>
            <a:ext cx="4756150" cy="3539430"/>
          </a:xfrm>
          <a:prstGeom prst="rect">
            <a:avLst/>
          </a:prstGeom>
          <a:noFill/>
        </p:spPr>
        <p:txBody>
          <a:bodyPr wrap="square" rtlCol="0">
            <a:spAutoFit/>
          </a:bodyPr>
          <a:lstStyle/>
          <a:p>
            <a:pPr marL="285750" indent="-285750">
              <a:buFont typeface="Arial" panose="020B0604020202020204" pitchFamily="34" charset="0"/>
              <a:buChar char="•"/>
            </a:pPr>
            <a:r>
              <a:rPr lang="en-GB" sz="3200" dirty="0"/>
              <a:t>First person view</a:t>
            </a:r>
          </a:p>
          <a:p>
            <a:pPr marL="285750" indent="-285750">
              <a:buFont typeface="Arial" panose="020B0604020202020204" pitchFamily="34" charset="0"/>
              <a:buChar char="•"/>
            </a:pPr>
            <a:r>
              <a:rPr lang="en-GB" sz="3200" dirty="0"/>
              <a:t>Cockpit of car</a:t>
            </a:r>
          </a:p>
          <a:p>
            <a:pPr marL="285750" indent="-285750">
              <a:buFont typeface="Arial" panose="020B0604020202020204" pitchFamily="34" charset="0"/>
              <a:buChar char="•"/>
            </a:pPr>
            <a:r>
              <a:rPr lang="en-GB" sz="3200" dirty="0"/>
              <a:t>Road environment</a:t>
            </a:r>
          </a:p>
          <a:p>
            <a:pPr marL="285750" indent="-285750">
              <a:buFont typeface="Arial" panose="020B0604020202020204" pitchFamily="34" charset="0"/>
              <a:buChar char="•"/>
            </a:pPr>
            <a:r>
              <a:rPr lang="en-GB" sz="3200" dirty="0"/>
              <a:t>UK roads/cars unlike this image (E.g. left side of the road, wheel on right side of the car, etc.)</a:t>
            </a:r>
          </a:p>
        </p:txBody>
      </p:sp>
      <p:sp>
        <p:nvSpPr>
          <p:cNvPr id="8" name="TextBox 7">
            <a:extLst>
              <a:ext uri="{FF2B5EF4-FFF2-40B4-BE49-F238E27FC236}">
                <a16:creationId xmlns:a16="http://schemas.microsoft.com/office/drawing/2014/main" id="{C364CA96-5F3D-449B-BF94-96433374EEE6}"/>
              </a:ext>
            </a:extLst>
          </p:cNvPr>
          <p:cNvSpPr txBox="1"/>
          <p:nvPr/>
        </p:nvSpPr>
        <p:spPr>
          <a:xfrm>
            <a:off x="6921500" y="5817829"/>
            <a:ext cx="5130800" cy="1015663"/>
          </a:xfrm>
          <a:prstGeom prst="rect">
            <a:avLst/>
          </a:prstGeom>
          <a:noFill/>
        </p:spPr>
        <p:txBody>
          <a:bodyPr wrap="square" rtlCol="0">
            <a:spAutoFit/>
          </a:bodyPr>
          <a:lstStyle/>
          <a:p>
            <a:r>
              <a:rPr lang="en-GB" sz="2000" dirty="0"/>
              <a:t>Image source: “Racing in Car 2” screenshot</a:t>
            </a:r>
          </a:p>
          <a:p>
            <a:r>
              <a:rPr lang="en-GB" sz="2000" dirty="0">
                <a:hlinkClick r:id="rId3"/>
              </a:rPr>
              <a:t>https://play.google.com/store/apps/details?id=com.ffgames.racingincar2&amp;hl=en</a:t>
            </a:r>
            <a:endParaRPr lang="en-GB" sz="2000" dirty="0"/>
          </a:p>
        </p:txBody>
      </p:sp>
    </p:spTree>
    <p:extLst>
      <p:ext uri="{BB962C8B-B14F-4D97-AF65-F5344CB8AC3E}">
        <p14:creationId xmlns:p14="http://schemas.microsoft.com/office/powerpoint/2010/main" val="13336580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9794E-9308-489A-9287-B6AE3D2D5290}"/>
              </a:ext>
            </a:extLst>
          </p:cNvPr>
          <p:cNvSpPr>
            <a:spLocks noGrp="1"/>
          </p:cNvSpPr>
          <p:nvPr>
            <p:ph type="title"/>
          </p:nvPr>
        </p:nvSpPr>
        <p:spPr>
          <a:xfrm>
            <a:off x="2895600" y="764373"/>
            <a:ext cx="8610600" cy="1293028"/>
          </a:xfrm>
        </p:spPr>
        <p:txBody>
          <a:bodyPr/>
          <a:lstStyle/>
          <a:p>
            <a:r>
              <a:rPr lang="en-GB" cap="none" dirty="0">
                <a:ln w="0"/>
                <a:solidFill>
                  <a:schemeClr val="accent1"/>
                </a:solidFill>
                <a:effectLst>
                  <a:outerShdw blurRad="38100" dist="25400" dir="5400000" algn="ctr" rotWithShape="0">
                    <a:srgbClr val="6E747A">
                      <a:alpha val="43000"/>
                    </a:srgbClr>
                  </a:outerShdw>
                </a:effectLst>
              </a:rPr>
              <a:t>Software</a:t>
            </a:r>
          </a:p>
        </p:txBody>
      </p:sp>
      <p:grpSp>
        <p:nvGrpSpPr>
          <p:cNvPr id="13" name="Group 12">
            <a:extLst>
              <a:ext uri="{FF2B5EF4-FFF2-40B4-BE49-F238E27FC236}">
                <a16:creationId xmlns:a16="http://schemas.microsoft.com/office/drawing/2014/main" id="{9291D599-A82C-4215-AB08-7F7DD4F282D3}"/>
              </a:ext>
            </a:extLst>
          </p:cNvPr>
          <p:cNvGrpSpPr/>
          <p:nvPr/>
        </p:nvGrpSpPr>
        <p:grpSpPr>
          <a:xfrm>
            <a:off x="444842" y="1833281"/>
            <a:ext cx="10850125" cy="3525795"/>
            <a:chOff x="321274" y="3037701"/>
            <a:chExt cx="10850125" cy="3525795"/>
          </a:xfrm>
        </p:grpSpPr>
        <p:pic>
          <p:nvPicPr>
            <p:cNvPr id="5" name="Picture 4">
              <a:extLst>
                <a:ext uri="{FF2B5EF4-FFF2-40B4-BE49-F238E27FC236}">
                  <a16:creationId xmlns:a16="http://schemas.microsoft.com/office/drawing/2014/main" id="{4E61FE82-0E50-4EDF-91ED-2F2187F318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9907" y="3219173"/>
              <a:ext cx="3344323" cy="3344323"/>
            </a:xfrm>
            <a:prstGeom prst="rect">
              <a:avLst/>
            </a:prstGeom>
          </p:spPr>
        </p:pic>
        <p:pic>
          <p:nvPicPr>
            <p:cNvPr id="7" name="Picture 6">
              <a:extLst>
                <a:ext uri="{FF2B5EF4-FFF2-40B4-BE49-F238E27FC236}">
                  <a16:creationId xmlns:a16="http://schemas.microsoft.com/office/drawing/2014/main" id="{EBB9B32E-5B60-4AFC-8A12-C0EFC52602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47204" y="3219173"/>
              <a:ext cx="3224195" cy="3207314"/>
            </a:xfrm>
            <a:prstGeom prst="rect">
              <a:avLst/>
            </a:prstGeom>
          </p:spPr>
        </p:pic>
        <p:pic>
          <p:nvPicPr>
            <p:cNvPr id="9" name="Picture 8">
              <a:extLst>
                <a:ext uri="{FF2B5EF4-FFF2-40B4-BE49-F238E27FC236}">
                  <a16:creationId xmlns:a16="http://schemas.microsoft.com/office/drawing/2014/main" id="{31B85213-9880-4F0D-9FA6-E77707A148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1274" y="3037701"/>
              <a:ext cx="3525795" cy="3525795"/>
            </a:xfrm>
            <a:prstGeom prst="rect">
              <a:avLst/>
            </a:prstGeom>
          </p:spPr>
        </p:pic>
      </p:grpSp>
      <p:sp>
        <p:nvSpPr>
          <p:cNvPr id="12" name="TextBox 11">
            <a:extLst>
              <a:ext uri="{FF2B5EF4-FFF2-40B4-BE49-F238E27FC236}">
                <a16:creationId xmlns:a16="http://schemas.microsoft.com/office/drawing/2014/main" id="{E149264D-4377-4B04-B62A-3DC71FE2E25A}"/>
              </a:ext>
            </a:extLst>
          </p:cNvPr>
          <p:cNvSpPr txBox="1"/>
          <p:nvPr/>
        </p:nvSpPr>
        <p:spPr>
          <a:xfrm>
            <a:off x="553235" y="5359076"/>
            <a:ext cx="3243648" cy="923330"/>
          </a:xfrm>
          <a:prstGeom prst="rect">
            <a:avLst/>
          </a:prstGeom>
          <a:noFill/>
        </p:spPr>
        <p:txBody>
          <a:bodyPr wrap="square" rtlCol="0">
            <a:spAutoFit/>
          </a:bodyPr>
          <a:lstStyle/>
          <a:p>
            <a:pPr algn="ctr"/>
            <a:r>
              <a:rPr lang="en-GB" b="1" dirty="0"/>
              <a:t>GitHub: (Free Version)</a:t>
            </a:r>
          </a:p>
          <a:p>
            <a:pPr algn="ctr"/>
            <a:r>
              <a:rPr lang="en-GB" dirty="0"/>
              <a:t>For file management, version control, and backups.</a:t>
            </a:r>
          </a:p>
        </p:txBody>
      </p:sp>
      <p:sp>
        <p:nvSpPr>
          <p:cNvPr id="14" name="TextBox 13">
            <a:extLst>
              <a:ext uri="{FF2B5EF4-FFF2-40B4-BE49-F238E27FC236}">
                <a16:creationId xmlns:a16="http://schemas.microsoft.com/office/drawing/2014/main" id="{17F9BF9C-33E7-424D-86E1-5CBAEEC98DA3}"/>
              </a:ext>
            </a:extLst>
          </p:cNvPr>
          <p:cNvSpPr txBox="1"/>
          <p:nvPr/>
        </p:nvSpPr>
        <p:spPr>
          <a:xfrm>
            <a:off x="4133812" y="5413525"/>
            <a:ext cx="3243648" cy="1200329"/>
          </a:xfrm>
          <a:prstGeom prst="rect">
            <a:avLst/>
          </a:prstGeom>
          <a:noFill/>
        </p:spPr>
        <p:txBody>
          <a:bodyPr wrap="square" rtlCol="0">
            <a:spAutoFit/>
          </a:bodyPr>
          <a:lstStyle/>
          <a:p>
            <a:pPr algn="ctr"/>
            <a:r>
              <a:rPr lang="en-GB" b="1" dirty="0"/>
              <a:t>Unity 3D: (Free Version)</a:t>
            </a:r>
          </a:p>
          <a:p>
            <a:pPr algn="ctr"/>
            <a:r>
              <a:rPr lang="en-GB" dirty="0"/>
              <a:t>For creating &amp; scripting 3d environments &amp; scenes – the main application.</a:t>
            </a:r>
          </a:p>
        </p:txBody>
      </p:sp>
      <p:sp>
        <p:nvSpPr>
          <p:cNvPr id="15" name="TextBox 14">
            <a:extLst>
              <a:ext uri="{FF2B5EF4-FFF2-40B4-BE49-F238E27FC236}">
                <a16:creationId xmlns:a16="http://schemas.microsoft.com/office/drawing/2014/main" id="{0611473B-7D40-4A46-B522-7546001BA3D5}"/>
              </a:ext>
            </a:extLst>
          </p:cNvPr>
          <p:cNvSpPr txBox="1"/>
          <p:nvPr/>
        </p:nvSpPr>
        <p:spPr>
          <a:xfrm>
            <a:off x="7664425" y="5413525"/>
            <a:ext cx="4036887" cy="1200329"/>
          </a:xfrm>
          <a:prstGeom prst="rect">
            <a:avLst/>
          </a:prstGeom>
          <a:noFill/>
        </p:spPr>
        <p:txBody>
          <a:bodyPr wrap="square" rtlCol="0">
            <a:spAutoFit/>
          </a:bodyPr>
          <a:lstStyle/>
          <a:p>
            <a:pPr algn="ctr"/>
            <a:r>
              <a:rPr lang="en-GB" b="1" dirty="0"/>
              <a:t>Autodesk Maya: (Student Version - Free)</a:t>
            </a:r>
          </a:p>
          <a:p>
            <a:pPr algn="ctr"/>
            <a:r>
              <a:rPr lang="en-GB" dirty="0"/>
              <a:t>For creating realistic 3D models that can be textured, animated, &amp; used as an asset within unity. It is industry standard.</a:t>
            </a:r>
          </a:p>
        </p:txBody>
      </p:sp>
    </p:spTree>
    <p:extLst>
      <p:ext uri="{BB962C8B-B14F-4D97-AF65-F5344CB8AC3E}">
        <p14:creationId xmlns:p14="http://schemas.microsoft.com/office/powerpoint/2010/main" val="27927953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7F58ABF-90CA-4829-815A-FC6E4F5D7FFF}"/>
              </a:ext>
            </a:extLst>
          </p:cNvPr>
          <p:cNvSpPr txBox="1">
            <a:spLocks/>
          </p:cNvSpPr>
          <p:nvPr/>
        </p:nvSpPr>
        <p:spPr>
          <a:xfrm>
            <a:off x="143132" y="895865"/>
            <a:ext cx="11905735" cy="5066270"/>
          </a:xfrm>
          <a:prstGeom prst="rect">
            <a:avLst/>
          </a:prstGeom>
          <a:noFill/>
          <a:ln w="12700" cap="flat" cmpd="sng" algn="ctr">
            <a:no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GB" sz="7200" cap="none"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Planning</a:t>
            </a:r>
          </a:p>
        </p:txBody>
      </p:sp>
    </p:spTree>
    <p:extLst>
      <p:ext uri="{BB962C8B-B14F-4D97-AF65-F5344CB8AC3E}">
        <p14:creationId xmlns:p14="http://schemas.microsoft.com/office/powerpoint/2010/main" val="28231839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BD3F3-16DC-47C8-BDCA-77C5ECE46FFB}"/>
              </a:ext>
            </a:extLst>
          </p:cNvPr>
          <p:cNvSpPr>
            <a:spLocks noGrp="1"/>
          </p:cNvSpPr>
          <p:nvPr>
            <p:ph type="title"/>
          </p:nvPr>
        </p:nvSpPr>
        <p:spPr/>
        <p:txBody>
          <a:bodyPr>
            <a:normAutofit/>
          </a:bodyPr>
          <a:lstStyle/>
          <a:p>
            <a:r>
              <a:rPr lang="en-GB" sz="4400" cap="none" dirty="0">
                <a:ln w="0"/>
                <a:solidFill>
                  <a:schemeClr val="accent1"/>
                </a:solidFill>
                <a:effectLst>
                  <a:outerShdw blurRad="38100" dist="25400" dir="5400000" algn="ctr" rotWithShape="0">
                    <a:srgbClr val="6E747A">
                      <a:alpha val="43000"/>
                    </a:srgbClr>
                  </a:outerShdw>
                </a:effectLst>
              </a:rPr>
              <a:t>Project Objectives</a:t>
            </a:r>
          </a:p>
        </p:txBody>
      </p:sp>
      <p:sp>
        <p:nvSpPr>
          <p:cNvPr id="3" name="Content Placeholder 2">
            <a:extLst>
              <a:ext uri="{FF2B5EF4-FFF2-40B4-BE49-F238E27FC236}">
                <a16:creationId xmlns:a16="http://schemas.microsoft.com/office/drawing/2014/main" id="{05C3E3A3-BD90-4641-ADBB-3B0056ADC28F}"/>
              </a:ext>
            </a:extLst>
          </p:cNvPr>
          <p:cNvSpPr>
            <a:spLocks noGrp="1"/>
          </p:cNvSpPr>
          <p:nvPr>
            <p:ph idx="1"/>
          </p:nvPr>
        </p:nvSpPr>
        <p:spPr>
          <a:xfrm>
            <a:off x="685800" y="2194560"/>
            <a:ext cx="10820400" cy="4366878"/>
          </a:xfrm>
        </p:spPr>
        <p:txBody>
          <a:bodyPr>
            <a:normAutofit/>
          </a:bodyPr>
          <a:lstStyle/>
          <a:p>
            <a:pPr lvl="0"/>
            <a:r>
              <a:rPr lang="en-GB" sz="2800" dirty="0"/>
              <a:t>Become </a:t>
            </a:r>
            <a:r>
              <a:rPr lang="en-GB" sz="2800" b="1" dirty="0"/>
              <a:t>skilled</a:t>
            </a:r>
            <a:r>
              <a:rPr lang="en-GB" sz="2800" dirty="0"/>
              <a:t> and </a:t>
            </a:r>
            <a:r>
              <a:rPr lang="en-GB" sz="2800" b="1" dirty="0"/>
              <a:t>experienced</a:t>
            </a:r>
            <a:r>
              <a:rPr lang="en-GB" sz="2800" dirty="0"/>
              <a:t> using Unity in a 3D environment.</a:t>
            </a:r>
          </a:p>
          <a:p>
            <a:pPr lvl="0"/>
            <a:r>
              <a:rPr lang="en-GB" sz="2800" b="1" dirty="0"/>
              <a:t>Learn</a:t>
            </a:r>
            <a:r>
              <a:rPr lang="en-GB" sz="2800" dirty="0"/>
              <a:t> how to program for Virtual Reality hardware.</a:t>
            </a:r>
          </a:p>
          <a:p>
            <a:pPr lvl="0"/>
            <a:r>
              <a:rPr lang="en-GB" sz="2800" dirty="0"/>
              <a:t>Have a </a:t>
            </a:r>
            <a:r>
              <a:rPr lang="en-GB" sz="2800" b="1" dirty="0"/>
              <a:t>successful experiment</a:t>
            </a:r>
            <a:r>
              <a:rPr lang="en-GB" sz="2800" dirty="0"/>
              <a:t>, where at least 10 different people are tested &amp; reliable data is collected.</a:t>
            </a:r>
          </a:p>
          <a:p>
            <a:pPr lvl="0"/>
            <a:r>
              <a:rPr lang="en-GB" sz="2800" b="1" dirty="0"/>
              <a:t>Research</a:t>
            </a:r>
            <a:r>
              <a:rPr lang="en-GB" sz="2800" dirty="0"/>
              <a:t> different literature &amp; data for both real and simulated experiments in similar areas.</a:t>
            </a:r>
          </a:p>
          <a:p>
            <a:pPr lvl="0"/>
            <a:r>
              <a:rPr lang="en-GB" sz="2800" b="1" dirty="0"/>
              <a:t>Learn</a:t>
            </a:r>
            <a:r>
              <a:rPr lang="en-GB" sz="2800" dirty="0"/>
              <a:t> basic 3D modelling in Maya (as it’s industry standard).</a:t>
            </a:r>
          </a:p>
          <a:p>
            <a:pPr lvl="0"/>
            <a:r>
              <a:rPr lang="en-GB" sz="2800" b="1" dirty="0"/>
              <a:t>Stick to a schedule </a:t>
            </a:r>
            <a:r>
              <a:rPr lang="en-GB" sz="2800" dirty="0"/>
              <a:t>and complete tasks on time.</a:t>
            </a:r>
          </a:p>
          <a:p>
            <a:endParaRPr lang="en-GB" dirty="0"/>
          </a:p>
        </p:txBody>
      </p:sp>
    </p:spTree>
    <p:extLst>
      <p:ext uri="{BB962C8B-B14F-4D97-AF65-F5344CB8AC3E}">
        <p14:creationId xmlns:p14="http://schemas.microsoft.com/office/powerpoint/2010/main" val="2533856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542D0-5BD5-4F73-9842-6D2F882C6F36}"/>
              </a:ext>
            </a:extLst>
          </p:cNvPr>
          <p:cNvSpPr>
            <a:spLocks noGrp="1"/>
          </p:cNvSpPr>
          <p:nvPr>
            <p:ph type="title"/>
          </p:nvPr>
        </p:nvSpPr>
        <p:spPr/>
        <p:txBody>
          <a:bodyPr>
            <a:normAutofit/>
          </a:bodyPr>
          <a:lstStyle/>
          <a:p>
            <a:r>
              <a:rPr lang="en-GB" sz="4400" cap="none" dirty="0">
                <a:ln w="0"/>
                <a:solidFill>
                  <a:schemeClr val="accent1"/>
                </a:solidFill>
                <a:effectLst>
                  <a:outerShdw blurRad="38100" dist="25400" dir="5400000" algn="ctr" rotWithShape="0">
                    <a:srgbClr val="6E747A">
                      <a:alpha val="43000"/>
                    </a:srgbClr>
                  </a:outerShdw>
                </a:effectLst>
              </a:rPr>
              <a:t>Project Aim</a:t>
            </a:r>
          </a:p>
        </p:txBody>
      </p:sp>
      <p:sp>
        <p:nvSpPr>
          <p:cNvPr id="3" name="Content Placeholder 2">
            <a:extLst>
              <a:ext uri="{FF2B5EF4-FFF2-40B4-BE49-F238E27FC236}">
                <a16:creationId xmlns:a16="http://schemas.microsoft.com/office/drawing/2014/main" id="{7506DF54-22AA-463C-A41F-BA3F3B39078C}"/>
              </a:ext>
            </a:extLst>
          </p:cNvPr>
          <p:cNvSpPr>
            <a:spLocks noGrp="1"/>
          </p:cNvSpPr>
          <p:nvPr>
            <p:ph idx="1"/>
          </p:nvPr>
        </p:nvSpPr>
        <p:spPr>
          <a:xfrm>
            <a:off x="753762" y="2230140"/>
            <a:ext cx="10820400" cy="4024125"/>
          </a:xfrm>
        </p:spPr>
        <p:txBody>
          <a:bodyPr>
            <a:normAutofit lnSpcReduction="10000"/>
          </a:bodyPr>
          <a:lstStyle/>
          <a:p>
            <a:pPr marL="0" indent="0">
              <a:buNone/>
            </a:pPr>
            <a:r>
              <a:rPr lang="en-GB" sz="3200" dirty="0"/>
              <a:t>The aim of the project is to investigate how different scenarios can positively or negatively effect a driver’s reaction time whilst driving a car. </a:t>
            </a:r>
          </a:p>
          <a:p>
            <a:pPr marL="0" indent="0">
              <a:buNone/>
            </a:pPr>
            <a:endParaRPr lang="en-GB" sz="3200" dirty="0"/>
          </a:p>
          <a:p>
            <a:r>
              <a:rPr lang="en-GB" sz="3200" b="1" dirty="0"/>
              <a:t>Short-Term: </a:t>
            </a:r>
            <a:r>
              <a:rPr lang="en-GB" sz="3200" dirty="0"/>
              <a:t>Give information into which technologies (current or new) aid or distract drivers.</a:t>
            </a:r>
          </a:p>
          <a:p>
            <a:r>
              <a:rPr lang="en-GB" sz="3200" b="1" dirty="0"/>
              <a:t>Long-Term: </a:t>
            </a:r>
            <a:r>
              <a:rPr lang="en-GB" sz="3200" dirty="0"/>
              <a:t>Help to push government regulations, inspire companies/entrepreneurs to create new technologies, ultimately - reduce road deaths.</a:t>
            </a:r>
          </a:p>
          <a:p>
            <a:endParaRPr lang="en-GB" sz="3200" dirty="0"/>
          </a:p>
          <a:p>
            <a:endParaRPr lang="en-GB" sz="3200" dirty="0"/>
          </a:p>
          <a:p>
            <a:endParaRPr lang="en-GB" sz="3200" dirty="0"/>
          </a:p>
        </p:txBody>
      </p:sp>
    </p:spTree>
    <p:extLst>
      <p:ext uri="{BB962C8B-B14F-4D97-AF65-F5344CB8AC3E}">
        <p14:creationId xmlns:p14="http://schemas.microsoft.com/office/powerpoint/2010/main" val="3721768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BA01ADC-E372-4137-B7B8-43637FEB8F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4270"/>
            <a:ext cx="12197372" cy="6363730"/>
          </a:xfrm>
          <a:prstGeom prst="rect">
            <a:avLst/>
          </a:prstGeom>
        </p:spPr>
      </p:pic>
      <p:sp>
        <p:nvSpPr>
          <p:cNvPr id="2" name="Title 1">
            <a:extLst>
              <a:ext uri="{FF2B5EF4-FFF2-40B4-BE49-F238E27FC236}">
                <a16:creationId xmlns:a16="http://schemas.microsoft.com/office/drawing/2014/main" id="{FB1B9C9A-3903-4FAB-9CBE-67EA64F85DA4}"/>
              </a:ext>
            </a:extLst>
          </p:cNvPr>
          <p:cNvSpPr>
            <a:spLocks noGrp="1"/>
          </p:cNvSpPr>
          <p:nvPr>
            <p:ph type="title"/>
          </p:nvPr>
        </p:nvSpPr>
        <p:spPr>
          <a:xfrm>
            <a:off x="5548185" y="-142104"/>
            <a:ext cx="5151626" cy="871596"/>
          </a:xfrm>
        </p:spPr>
        <p:txBody>
          <a:bodyPr>
            <a:normAutofit/>
          </a:bodyPr>
          <a:lstStyle/>
          <a:p>
            <a:r>
              <a:rPr lang="en-GB" sz="2800" u="sng" dirty="0"/>
              <a:t>Tasks &amp; Milestones</a:t>
            </a:r>
          </a:p>
        </p:txBody>
      </p:sp>
      <p:sp>
        <p:nvSpPr>
          <p:cNvPr id="3" name="Rectangle 2">
            <a:extLst>
              <a:ext uri="{FF2B5EF4-FFF2-40B4-BE49-F238E27FC236}">
                <a16:creationId xmlns:a16="http://schemas.microsoft.com/office/drawing/2014/main" id="{083FE2A6-1D24-4276-9010-18C77409DDEE}"/>
              </a:ext>
            </a:extLst>
          </p:cNvPr>
          <p:cNvSpPr/>
          <p:nvPr/>
        </p:nvSpPr>
        <p:spPr>
          <a:xfrm>
            <a:off x="162140" y="6493920"/>
            <a:ext cx="4499373" cy="338554"/>
          </a:xfrm>
          <a:prstGeom prst="rect">
            <a:avLst/>
          </a:prstGeom>
        </p:spPr>
        <p:txBody>
          <a:bodyPr wrap="none">
            <a:spAutoFit/>
          </a:bodyPr>
          <a:lstStyle/>
          <a:p>
            <a:r>
              <a:rPr lang="en-GB" sz="1600" dirty="0">
                <a:hlinkClick r:id="rId3"/>
              </a:rPr>
              <a:t>https://redbooth.com/a/#!/projects/2090216/gantt</a:t>
            </a:r>
            <a:endParaRPr lang="en-GB" sz="1600" dirty="0"/>
          </a:p>
        </p:txBody>
      </p:sp>
    </p:spTree>
    <p:extLst>
      <p:ext uri="{BB962C8B-B14F-4D97-AF65-F5344CB8AC3E}">
        <p14:creationId xmlns:p14="http://schemas.microsoft.com/office/powerpoint/2010/main" val="20989897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04A3E-E970-48E1-AAA7-EED2C26A6A0C}"/>
              </a:ext>
            </a:extLst>
          </p:cNvPr>
          <p:cNvSpPr>
            <a:spLocks noGrp="1"/>
          </p:cNvSpPr>
          <p:nvPr>
            <p:ph type="title"/>
          </p:nvPr>
        </p:nvSpPr>
        <p:spPr/>
        <p:txBody>
          <a:bodyPr>
            <a:normAutofit/>
          </a:bodyPr>
          <a:lstStyle/>
          <a:p>
            <a:r>
              <a:rPr lang="en-GB" sz="4800" cap="none" dirty="0">
                <a:ln w="0"/>
                <a:solidFill>
                  <a:schemeClr val="accent1"/>
                </a:solidFill>
                <a:effectLst>
                  <a:outerShdw blurRad="38100" dist="25400" dir="5400000" algn="ctr" rotWithShape="0">
                    <a:srgbClr val="6E747A">
                      <a:alpha val="43000"/>
                    </a:srgbClr>
                  </a:outerShdw>
                </a:effectLst>
              </a:rPr>
              <a:t>Progress So Far:</a:t>
            </a:r>
          </a:p>
        </p:txBody>
      </p:sp>
      <p:sp>
        <p:nvSpPr>
          <p:cNvPr id="3" name="Content Placeholder 2">
            <a:extLst>
              <a:ext uri="{FF2B5EF4-FFF2-40B4-BE49-F238E27FC236}">
                <a16:creationId xmlns:a16="http://schemas.microsoft.com/office/drawing/2014/main" id="{DC30115F-7CB4-4567-B4E1-1CC4934FCE09}"/>
              </a:ext>
            </a:extLst>
          </p:cNvPr>
          <p:cNvSpPr>
            <a:spLocks noGrp="1"/>
          </p:cNvSpPr>
          <p:nvPr>
            <p:ph idx="1"/>
          </p:nvPr>
        </p:nvSpPr>
        <p:spPr/>
        <p:txBody>
          <a:bodyPr/>
          <a:lstStyle/>
          <a:p>
            <a:r>
              <a:rPr lang="en-GB" dirty="0"/>
              <a:t>Setup Unity Project with GitHub (made sure only the appropriate files are committed too).</a:t>
            </a:r>
          </a:p>
          <a:p>
            <a:r>
              <a:rPr lang="en-GB" dirty="0"/>
              <a:t>Drafts of Aims, Objectives, and Literature Review completed.</a:t>
            </a:r>
          </a:p>
          <a:p>
            <a:r>
              <a:rPr lang="en-GB" dirty="0"/>
              <a:t>Milestones and basic timeline complete (plus to-do list for specific tasks).</a:t>
            </a:r>
          </a:p>
          <a:p>
            <a:r>
              <a:rPr lang="en-GB" dirty="0"/>
              <a:t>Basic design decisions made (scenes and variables, data to be collected, device relationships, etc.)</a:t>
            </a:r>
          </a:p>
          <a:p>
            <a:r>
              <a:rPr lang="en-GB" dirty="0"/>
              <a:t>Tutorials for basic 3D modelling within Maya started.</a:t>
            </a:r>
          </a:p>
          <a:p>
            <a:r>
              <a:rPr lang="en-GB" dirty="0"/>
              <a:t>References for literature and for code (so far) recorded within documents.</a:t>
            </a:r>
          </a:p>
          <a:p>
            <a:endParaRPr lang="en-GB" dirty="0"/>
          </a:p>
          <a:p>
            <a:endParaRPr lang="en-GB" dirty="0"/>
          </a:p>
          <a:p>
            <a:endParaRPr lang="en-GB" dirty="0"/>
          </a:p>
          <a:p>
            <a:endParaRPr lang="en-GB" dirty="0"/>
          </a:p>
        </p:txBody>
      </p:sp>
    </p:spTree>
    <p:extLst>
      <p:ext uri="{BB962C8B-B14F-4D97-AF65-F5344CB8AC3E}">
        <p14:creationId xmlns:p14="http://schemas.microsoft.com/office/powerpoint/2010/main" val="22950834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C8C1DC6-0EDA-4386-9828-ADAEDB9AE1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00784" y="1509741"/>
            <a:ext cx="4399005" cy="4399005"/>
          </a:xfrm>
          <a:prstGeom prst="rect">
            <a:avLst/>
          </a:prstGeom>
        </p:spPr>
      </p:pic>
      <p:sp>
        <p:nvSpPr>
          <p:cNvPr id="2" name="Title 1">
            <a:extLst>
              <a:ext uri="{FF2B5EF4-FFF2-40B4-BE49-F238E27FC236}">
                <a16:creationId xmlns:a16="http://schemas.microsoft.com/office/drawing/2014/main" id="{D73D636F-35BB-442F-ABEF-9BFE30866E0C}"/>
              </a:ext>
            </a:extLst>
          </p:cNvPr>
          <p:cNvSpPr>
            <a:spLocks noGrp="1"/>
          </p:cNvSpPr>
          <p:nvPr>
            <p:ph type="title"/>
          </p:nvPr>
        </p:nvSpPr>
        <p:spPr>
          <a:xfrm>
            <a:off x="-378940" y="3062730"/>
            <a:ext cx="8610600" cy="1293028"/>
          </a:xfrm>
        </p:spPr>
        <p:txBody>
          <a:bodyPr>
            <a:normAutofit fontScale="90000"/>
          </a:bodyPr>
          <a:lstStyle/>
          <a:p>
            <a:pPr algn="ctr"/>
            <a:r>
              <a:rPr lang="en-GB" sz="6600" dirty="0"/>
              <a:t>Thank you for listening!</a:t>
            </a:r>
            <a:br>
              <a:rPr lang="en-GB" sz="6600" dirty="0"/>
            </a:br>
            <a:br>
              <a:rPr lang="en-GB" sz="6600" dirty="0"/>
            </a:br>
            <a:r>
              <a:rPr lang="en-GB" sz="6600" b="1" cap="none"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Any Questions?</a:t>
            </a:r>
            <a:endParaRPr lang="en-GB" sz="6600" dirty="0"/>
          </a:p>
        </p:txBody>
      </p:sp>
    </p:spTree>
    <p:extLst>
      <p:ext uri="{BB962C8B-B14F-4D97-AF65-F5344CB8AC3E}">
        <p14:creationId xmlns:p14="http://schemas.microsoft.com/office/powerpoint/2010/main" val="11236741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9E5C0-0BC0-4706-8556-4C3EDB4DD3AA}"/>
              </a:ext>
            </a:extLst>
          </p:cNvPr>
          <p:cNvSpPr>
            <a:spLocks noGrp="1"/>
          </p:cNvSpPr>
          <p:nvPr>
            <p:ph type="title"/>
          </p:nvPr>
        </p:nvSpPr>
        <p:spPr>
          <a:xfrm>
            <a:off x="143132" y="895865"/>
            <a:ext cx="11905735" cy="5066270"/>
          </a:xfrm>
          <a:noFill/>
          <a:ln>
            <a:noFill/>
          </a:ln>
        </p:spPr>
        <p:style>
          <a:lnRef idx="2">
            <a:schemeClr val="accent2"/>
          </a:lnRef>
          <a:fillRef idx="1">
            <a:schemeClr val="lt1"/>
          </a:fillRef>
          <a:effectRef idx="0">
            <a:schemeClr val="accent2"/>
          </a:effectRef>
          <a:fontRef idx="minor">
            <a:schemeClr val="dk1"/>
          </a:fontRef>
        </p:style>
        <p:txBody>
          <a:bodyPr>
            <a:normAutofit/>
          </a:bodyPr>
          <a:lstStyle/>
          <a:p>
            <a:pPr algn="ctr"/>
            <a:r>
              <a:rPr lang="en-GB" sz="7200" cap="none"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Background knowledge</a:t>
            </a:r>
          </a:p>
        </p:txBody>
      </p:sp>
    </p:spTree>
    <p:extLst>
      <p:ext uri="{BB962C8B-B14F-4D97-AF65-F5344CB8AC3E}">
        <p14:creationId xmlns:p14="http://schemas.microsoft.com/office/powerpoint/2010/main" val="21881265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7261C-E0D8-4B9B-BCE6-547B6B91C545}"/>
              </a:ext>
            </a:extLst>
          </p:cNvPr>
          <p:cNvSpPr>
            <a:spLocks noGrp="1"/>
          </p:cNvSpPr>
          <p:nvPr>
            <p:ph type="title"/>
          </p:nvPr>
        </p:nvSpPr>
        <p:spPr/>
        <p:txBody>
          <a:bodyPr>
            <a:normAutofit fontScale="90000"/>
          </a:bodyPr>
          <a:lstStyle/>
          <a:p>
            <a:r>
              <a:rPr lang="en-GB" sz="4400" cap="none" dirty="0">
                <a:ln w="0"/>
                <a:solidFill>
                  <a:schemeClr val="accent1"/>
                </a:solidFill>
                <a:effectLst>
                  <a:outerShdw blurRad="38100" dist="25400" dir="5400000" algn="ctr" rotWithShape="0">
                    <a:srgbClr val="6E747A">
                      <a:alpha val="43000"/>
                    </a:srgbClr>
                  </a:outerShdw>
                </a:effectLst>
              </a:rPr>
              <a:t>Literature Review:</a:t>
            </a:r>
            <a:br>
              <a:rPr lang="en-GB" sz="4400" dirty="0"/>
            </a:br>
            <a:r>
              <a:rPr lang="en-GB" sz="4400" b="1" dirty="0">
                <a:solidFill>
                  <a:srgbClr val="0070C0"/>
                </a:solidFill>
              </a:rPr>
              <a:t>Key Points</a:t>
            </a:r>
          </a:p>
        </p:txBody>
      </p:sp>
      <p:sp>
        <p:nvSpPr>
          <p:cNvPr id="3" name="Content Placeholder 2">
            <a:extLst>
              <a:ext uri="{FF2B5EF4-FFF2-40B4-BE49-F238E27FC236}">
                <a16:creationId xmlns:a16="http://schemas.microsoft.com/office/drawing/2014/main" id="{93EF0B85-0B7B-4A24-BC5C-021738754515}"/>
              </a:ext>
            </a:extLst>
          </p:cNvPr>
          <p:cNvSpPr>
            <a:spLocks noGrp="1"/>
          </p:cNvSpPr>
          <p:nvPr>
            <p:ph idx="1"/>
          </p:nvPr>
        </p:nvSpPr>
        <p:spPr>
          <a:xfrm>
            <a:off x="685800" y="2194560"/>
            <a:ext cx="10820400" cy="4422483"/>
          </a:xfrm>
        </p:spPr>
        <p:txBody>
          <a:bodyPr>
            <a:normAutofit/>
          </a:bodyPr>
          <a:lstStyle/>
          <a:p>
            <a:r>
              <a:rPr lang="en-GB" sz="2400" dirty="0"/>
              <a:t>On average, in Great Britain, 5 people die per day on the road and many more are injured. With the majority of the fatally injured being drivers &amp; passengers [1].</a:t>
            </a:r>
          </a:p>
          <a:p>
            <a:r>
              <a:rPr lang="en-GB" sz="2400" dirty="0"/>
              <a:t>Speeding and Distractions make up nearly 50% of the named causes for road fatalities [2].</a:t>
            </a:r>
          </a:p>
          <a:p>
            <a:r>
              <a:rPr lang="en-GB" sz="2400" dirty="0"/>
              <a:t>Demographic data for subjects should be recorded (age, sex, race, economic status, etc.) as from previous similar studies it suggested these variables may be an important factor in fatigue [4] hence accident likelihood of a subject [5].</a:t>
            </a:r>
          </a:p>
          <a:p>
            <a:r>
              <a:rPr lang="en-GB" sz="2400" dirty="0"/>
              <a:t>Risk perception of the driver is a key factor in whether they will crash or not, independent of driver skill [6] – implying driving skill is not a significant factor, the overconfidence of a driver is.</a:t>
            </a:r>
          </a:p>
          <a:p>
            <a:endParaRPr lang="en-GB" dirty="0"/>
          </a:p>
          <a:p>
            <a:endParaRPr lang="en-GB" dirty="0"/>
          </a:p>
        </p:txBody>
      </p:sp>
    </p:spTree>
    <p:extLst>
      <p:ext uri="{BB962C8B-B14F-4D97-AF65-F5344CB8AC3E}">
        <p14:creationId xmlns:p14="http://schemas.microsoft.com/office/powerpoint/2010/main" val="614178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E7A5C-912B-4424-B4B0-ACBEBECF02E6}"/>
              </a:ext>
            </a:extLst>
          </p:cNvPr>
          <p:cNvSpPr>
            <a:spLocks noGrp="1"/>
          </p:cNvSpPr>
          <p:nvPr>
            <p:ph type="title"/>
          </p:nvPr>
        </p:nvSpPr>
        <p:spPr/>
        <p:txBody>
          <a:bodyPr/>
          <a:lstStyle/>
          <a:p>
            <a:r>
              <a:rPr lang="en-GB" cap="none" dirty="0">
                <a:ln w="0"/>
                <a:solidFill>
                  <a:schemeClr val="accent1"/>
                </a:solidFill>
                <a:effectLst>
                  <a:outerShdw blurRad="38100" dist="25400" dir="5400000" algn="ctr" rotWithShape="0">
                    <a:srgbClr val="6E747A">
                      <a:alpha val="43000"/>
                    </a:srgbClr>
                  </a:outerShdw>
                </a:effectLst>
              </a:rPr>
              <a:t>Literature Review:</a:t>
            </a:r>
            <a:br>
              <a:rPr lang="en-GB" dirty="0"/>
            </a:br>
            <a:r>
              <a:rPr lang="en-GB" b="1" dirty="0">
                <a:solidFill>
                  <a:srgbClr val="0070C0"/>
                </a:solidFill>
              </a:rPr>
              <a:t>Key Points</a:t>
            </a:r>
            <a:endParaRPr lang="en-GB" dirty="0"/>
          </a:p>
        </p:txBody>
      </p:sp>
      <p:sp>
        <p:nvSpPr>
          <p:cNvPr id="3" name="Content Placeholder 2">
            <a:extLst>
              <a:ext uri="{FF2B5EF4-FFF2-40B4-BE49-F238E27FC236}">
                <a16:creationId xmlns:a16="http://schemas.microsoft.com/office/drawing/2014/main" id="{2D8FFEEE-C8C8-4764-ABAD-E2C16939D184}"/>
              </a:ext>
            </a:extLst>
          </p:cNvPr>
          <p:cNvSpPr>
            <a:spLocks noGrp="1"/>
          </p:cNvSpPr>
          <p:nvPr>
            <p:ph idx="1"/>
          </p:nvPr>
        </p:nvSpPr>
        <p:spPr>
          <a:xfrm>
            <a:off x="685800" y="2194560"/>
            <a:ext cx="10820400" cy="4485640"/>
          </a:xfrm>
        </p:spPr>
        <p:txBody>
          <a:bodyPr/>
          <a:lstStyle/>
          <a:p>
            <a:r>
              <a:rPr lang="en-GB" sz="2400" dirty="0"/>
              <a:t>Virtual Reality Sickness Questionnaire (VRSQ) or a Simulation Sickness Questionnaire (SSQ) can be used to measure motion sickness when testing [7] – recommended to minimise motion sickness in the final build of the application.</a:t>
            </a:r>
          </a:p>
          <a:p>
            <a:r>
              <a:rPr lang="en-GB" sz="2400" dirty="0"/>
              <a:t>Maximum of 30 minutes of virtual reality simulation per person recommended to minimise motion sickness [8] (along with other similar information in [9], [11], to minimise motion sickness in VR)</a:t>
            </a:r>
          </a:p>
          <a:p>
            <a:r>
              <a:rPr lang="en-GB" sz="2400" dirty="0"/>
              <a:t>“a virtual emergency can be staged in a virtual environment since users would acknowledge it as such” [10] – this whole study adds credibility that the results from my experiment will be reliable, as they conclude that users treat virtual situations seriously. Hence, they will try and react correctly &amp; as fast as possible in a “dangerous” situation (car accident in this context).</a:t>
            </a:r>
          </a:p>
          <a:p>
            <a:endParaRPr lang="en-GB" dirty="0"/>
          </a:p>
        </p:txBody>
      </p:sp>
    </p:spTree>
    <p:extLst>
      <p:ext uri="{BB962C8B-B14F-4D97-AF65-F5344CB8AC3E}">
        <p14:creationId xmlns:p14="http://schemas.microsoft.com/office/powerpoint/2010/main" val="2749178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2BDC4-D612-4FBC-95F8-0BABAC5ECAFE}"/>
              </a:ext>
            </a:extLst>
          </p:cNvPr>
          <p:cNvSpPr>
            <a:spLocks noGrp="1"/>
          </p:cNvSpPr>
          <p:nvPr>
            <p:ph type="title"/>
          </p:nvPr>
        </p:nvSpPr>
        <p:spPr/>
        <p:txBody>
          <a:bodyPr/>
          <a:lstStyle/>
          <a:p>
            <a:r>
              <a:rPr lang="en-GB" cap="none" dirty="0">
                <a:ln w="0"/>
                <a:solidFill>
                  <a:schemeClr val="accent1"/>
                </a:solidFill>
                <a:effectLst>
                  <a:outerShdw blurRad="38100" dist="25400" dir="5400000" algn="ctr" rotWithShape="0">
                    <a:srgbClr val="6E747A">
                      <a:alpha val="43000"/>
                    </a:srgbClr>
                  </a:outerShdw>
                </a:effectLst>
              </a:rPr>
              <a:t>Literature Review:</a:t>
            </a:r>
            <a:br>
              <a:rPr lang="en-GB" cap="none" dirty="0">
                <a:ln w="0"/>
                <a:solidFill>
                  <a:schemeClr val="accent1"/>
                </a:solidFill>
                <a:effectLst>
                  <a:outerShdw blurRad="38100" dist="25400" dir="5400000" algn="ctr" rotWithShape="0">
                    <a:srgbClr val="6E747A">
                      <a:alpha val="43000"/>
                    </a:srgbClr>
                  </a:outerShdw>
                </a:effectLst>
              </a:rPr>
            </a:br>
            <a:r>
              <a:rPr lang="en-GB" b="1" dirty="0">
                <a:solidFill>
                  <a:srgbClr val="0070C0"/>
                </a:solidFill>
              </a:rPr>
              <a:t>References</a:t>
            </a:r>
          </a:p>
        </p:txBody>
      </p:sp>
      <p:sp>
        <p:nvSpPr>
          <p:cNvPr id="3" name="Content Placeholder 2">
            <a:extLst>
              <a:ext uri="{FF2B5EF4-FFF2-40B4-BE49-F238E27FC236}">
                <a16:creationId xmlns:a16="http://schemas.microsoft.com/office/drawing/2014/main" id="{A83E0683-1D88-4FA9-A782-436DD3FE09AC}"/>
              </a:ext>
            </a:extLst>
          </p:cNvPr>
          <p:cNvSpPr>
            <a:spLocks noGrp="1"/>
          </p:cNvSpPr>
          <p:nvPr>
            <p:ph idx="1"/>
          </p:nvPr>
        </p:nvSpPr>
        <p:spPr>
          <a:xfrm>
            <a:off x="685800" y="1989438"/>
            <a:ext cx="10820400" cy="4621427"/>
          </a:xfrm>
        </p:spPr>
        <p:txBody>
          <a:bodyPr>
            <a:normAutofit fontScale="55000" lnSpcReduction="20000"/>
          </a:bodyPr>
          <a:lstStyle/>
          <a:p>
            <a:pPr>
              <a:lnSpc>
                <a:spcPct val="120000"/>
              </a:lnSpc>
            </a:pPr>
            <a:r>
              <a:rPr lang="en-GB" dirty="0"/>
              <a:t>[1] </a:t>
            </a:r>
            <a:r>
              <a:rPr lang="en-US" u="sng" dirty="0">
                <a:hlinkClick r:id="rId2"/>
              </a:rPr>
              <a:t>https://www.brake.org.uk/facts-resources/1653-uk-road-casualties</a:t>
            </a:r>
            <a:r>
              <a:rPr lang="en-US" dirty="0"/>
              <a:t> - Brake UK 2017 report on road casualties.</a:t>
            </a:r>
            <a:endParaRPr lang="en-GB" dirty="0"/>
          </a:p>
          <a:p>
            <a:pPr>
              <a:lnSpc>
                <a:spcPct val="120000"/>
              </a:lnSpc>
            </a:pPr>
            <a:r>
              <a:rPr lang="en-US" dirty="0"/>
              <a:t>[2] </a:t>
            </a:r>
            <a:r>
              <a:rPr lang="en-US" u="sng" dirty="0">
                <a:hlinkClick r:id="rId3"/>
              </a:rPr>
              <a:t>https://www.aceable.com/safe-driving/car-accident-statistics/</a:t>
            </a:r>
            <a:r>
              <a:rPr lang="en-US" dirty="0"/>
              <a:t> - Aceable US driving fatality data (2007 – 2012).</a:t>
            </a:r>
            <a:endParaRPr lang="en-GB" dirty="0"/>
          </a:p>
          <a:p>
            <a:pPr>
              <a:lnSpc>
                <a:spcPct val="120000"/>
              </a:lnSpc>
            </a:pPr>
            <a:r>
              <a:rPr lang="en-US" dirty="0"/>
              <a:t>[3] </a:t>
            </a:r>
            <a:r>
              <a:rPr lang="en-US" u="sng" dirty="0">
                <a:hlinkClick r:id="rId4"/>
              </a:rPr>
              <a:t>https://www.regtransfers.co.uk/content/common-causes-for-road-accidents-in-britain/</a:t>
            </a:r>
            <a:r>
              <a:rPr lang="en-US" dirty="0"/>
              <a:t> - latest statistic from the department of transport (in Britain) for the most common causes of road traffic accidents (published 2nd July 2018).</a:t>
            </a:r>
            <a:endParaRPr lang="en-GB" dirty="0"/>
          </a:p>
          <a:p>
            <a:pPr>
              <a:lnSpc>
                <a:spcPct val="120000"/>
              </a:lnSpc>
            </a:pPr>
            <a:r>
              <a:rPr lang="en-US" dirty="0"/>
              <a:t>[4] </a:t>
            </a:r>
            <a:r>
              <a:rPr lang="en-US" u="sng" dirty="0">
                <a:hlinkClick r:id="rId5"/>
              </a:rPr>
              <a:t>https://www.sciencedirect.com/science/article/pii/S0001457509003327</a:t>
            </a:r>
            <a:r>
              <a:rPr lang="en-US" dirty="0"/>
              <a:t> - Accident Analysis &amp; Prevention (Volume 43, Issue 2, March 2011, Pages 516-532)</a:t>
            </a:r>
            <a:endParaRPr lang="en-GB" dirty="0"/>
          </a:p>
          <a:p>
            <a:pPr>
              <a:lnSpc>
                <a:spcPct val="120000"/>
              </a:lnSpc>
            </a:pPr>
            <a:r>
              <a:rPr lang="en-US" dirty="0"/>
              <a:t>[5] </a:t>
            </a:r>
            <a:r>
              <a:rPr lang="en-US" u="sng" dirty="0">
                <a:hlinkClick r:id="rId6"/>
              </a:rPr>
              <a:t>https://www.nsc.org/road-safety/safety-topics/fatigued-driving#:~:targetText=A%20study%20by%20the%20AAA,times%20the%20police%2Dreported%20number.&amp;targetText=NHTSA%20estimates%20fatigue%2Drelated%20crashes,annually%2C%20not%20including%20property%20damage.</a:t>
            </a:r>
            <a:r>
              <a:rPr lang="en-US" dirty="0"/>
              <a:t> – National Safety Council article on “drowsy driving” (2019)</a:t>
            </a:r>
            <a:endParaRPr lang="en-GB" dirty="0"/>
          </a:p>
          <a:p>
            <a:pPr>
              <a:lnSpc>
                <a:spcPct val="120000"/>
              </a:lnSpc>
            </a:pPr>
            <a:r>
              <a:rPr lang="en-US" dirty="0"/>
              <a:t>[6] </a:t>
            </a:r>
            <a:r>
              <a:rPr lang="en-US" u="sng" dirty="0">
                <a:hlinkClick r:id="rId7"/>
              </a:rPr>
              <a:t>https://www.sciencedirect.com/science/article/pii/S0001457513003497?via%3Dihub</a:t>
            </a:r>
            <a:r>
              <a:rPr lang="en-US" dirty="0"/>
              <a:t> - Accident Analysis &amp; Prevention (Volume 62, January 2014, Pages 63-78)</a:t>
            </a:r>
            <a:endParaRPr lang="en-GB" dirty="0"/>
          </a:p>
          <a:p>
            <a:pPr>
              <a:lnSpc>
                <a:spcPct val="120000"/>
              </a:lnSpc>
            </a:pPr>
            <a:r>
              <a:rPr lang="en-GB" dirty="0"/>
              <a:t>[7] </a:t>
            </a:r>
            <a:r>
              <a:rPr lang="en-US" u="sng" dirty="0">
                <a:hlinkClick r:id="rId8"/>
              </a:rPr>
              <a:t>https://www.sciencedirect.com/science/article/pii/S000368701730282X</a:t>
            </a:r>
            <a:r>
              <a:rPr lang="en-US" dirty="0"/>
              <a:t> - Applied Ergonomics (Volume 69, May 2018, Pages 66-73)</a:t>
            </a:r>
            <a:endParaRPr lang="en-GB" dirty="0"/>
          </a:p>
          <a:p>
            <a:pPr>
              <a:lnSpc>
                <a:spcPct val="120000"/>
              </a:lnSpc>
            </a:pPr>
            <a:r>
              <a:rPr lang="en-US" dirty="0"/>
              <a:t>[8] </a:t>
            </a:r>
            <a:r>
              <a:rPr lang="en-US" u="sng" dirty="0">
                <a:hlinkClick r:id="rId9"/>
              </a:rPr>
              <a:t>https://www.businessinsider.com/virtual-reality-vr-side-effects-2018-3?r=US&amp;IR=T#loss-of-spatial-awareness-1</a:t>
            </a:r>
            <a:r>
              <a:rPr lang="en-US" dirty="0"/>
              <a:t> – Business Insider “Here's what happens to your body when you've been in virtual reality for too long” by Kaylee Fagan (Mar 4, 2018, 4:00 PM)</a:t>
            </a:r>
            <a:endParaRPr lang="en-GB" dirty="0"/>
          </a:p>
          <a:p>
            <a:pPr>
              <a:lnSpc>
                <a:spcPct val="120000"/>
              </a:lnSpc>
            </a:pPr>
            <a:r>
              <a:rPr lang="en-US" dirty="0"/>
              <a:t>[9] </a:t>
            </a:r>
            <a:r>
              <a:rPr lang="en-US" u="sng" dirty="0">
                <a:hlinkClick r:id="rId10"/>
              </a:rPr>
              <a:t>https://search.proquest.com/docview/1877838144?accountid=17256&amp;rfr_id=info%3Axri%2Fsid%3Aprimo</a:t>
            </a:r>
            <a:r>
              <a:rPr lang="en-US" dirty="0"/>
              <a:t> - Experimental Brain Research (Volume 235, Issue 3, Pages 889-901)</a:t>
            </a:r>
            <a:endParaRPr lang="en-GB" dirty="0"/>
          </a:p>
          <a:p>
            <a:pPr>
              <a:lnSpc>
                <a:spcPct val="120000"/>
              </a:lnSpc>
            </a:pPr>
            <a:r>
              <a:rPr lang="en-US" dirty="0"/>
              <a:t>[10] </a:t>
            </a:r>
            <a:r>
              <a:rPr lang="en-US" u="sng" dirty="0">
                <a:hlinkClick r:id="rId11"/>
              </a:rPr>
              <a:t>https://www.sciencedirect.com/science/article/pii/S0747563215000540?via%3Dihub</a:t>
            </a:r>
            <a:r>
              <a:rPr lang="en-US" dirty="0"/>
              <a:t> - Computers in Human Behavior (Volume 48, July 2015, Pages 104-113)</a:t>
            </a:r>
            <a:endParaRPr lang="en-GB" dirty="0"/>
          </a:p>
          <a:p>
            <a:pPr>
              <a:lnSpc>
                <a:spcPct val="120000"/>
              </a:lnSpc>
            </a:pPr>
            <a:r>
              <a:rPr lang="en-US" dirty="0"/>
              <a:t>[11] </a:t>
            </a:r>
            <a:r>
              <a:rPr lang="en-US" u="sng" dirty="0">
                <a:hlinkClick r:id="rId12"/>
              </a:rPr>
              <a:t>https://uxplanet.org/motion-sickness-in-vr-3fa8a78216e2</a:t>
            </a:r>
            <a:r>
              <a:rPr lang="en-US" dirty="0"/>
              <a:t> - Motion Sickness in VR by Anastasiia Ku (Nov 29, 2018)</a:t>
            </a:r>
            <a:endParaRPr lang="en-GB" dirty="0"/>
          </a:p>
        </p:txBody>
      </p:sp>
    </p:spTree>
    <p:extLst>
      <p:ext uri="{BB962C8B-B14F-4D97-AF65-F5344CB8AC3E}">
        <p14:creationId xmlns:p14="http://schemas.microsoft.com/office/powerpoint/2010/main" val="7563809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84F0995-3420-425B-8E20-D2B1CB028990}"/>
              </a:ext>
            </a:extLst>
          </p:cNvPr>
          <p:cNvSpPr txBox="1">
            <a:spLocks/>
          </p:cNvSpPr>
          <p:nvPr/>
        </p:nvSpPr>
        <p:spPr>
          <a:xfrm>
            <a:off x="143132" y="895865"/>
            <a:ext cx="11905735" cy="5066270"/>
          </a:xfrm>
          <a:prstGeom prst="rect">
            <a:avLst/>
          </a:prstGeom>
          <a:noFill/>
          <a:ln w="12700" cap="flat" cmpd="sng" algn="ctr">
            <a:noFill/>
            <a:prstDash val="solid"/>
          </a:ln>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pPr algn="ctr"/>
            <a:r>
              <a:rPr lang="en-GB" sz="7200" cap="none"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Development Work</a:t>
            </a:r>
          </a:p>
        </p:txBody>
      </p:sp>
    </p:spTree>
    <p:extLst>
      <p:ext uri="{BB962C8B-B14F-4D97-AF65-F5344CB8AC3E}">
        <p14:creationId xmlns:p14="http://schemas.microsoft.com/office/powerpoint/2010/main" val="32569001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DE0D1418-5C85-4478-9146-DA34539666DC}"/>
              </a:ext>
            </a:extLst>
          </p:cNvPr>
          <p:cNvGrpSpPr/>
          <p:nvPr/>
        </p:nvGrpSpPr>
        <p:grpSpPr>
          <a:xfrm>
            <a:off x="4810067" y="133935"/>
            <a:ext cx="2508422" cy="1723687"/>
            <a:chOff x="4841789" y="769741"/>
            <a:chExt cx="2508422" cy="1723687"/>
          </a:xfrm>
        </p:grpSpPr>
        <p:pic>
          <p:nvPicPr>
            <p:cNvPr id="5" name="Picture 4">
              <a:extLst>
                <a:ext uri="{FF2B5EF4-FFF2-40B4-BE49-F238E27FC236}">
                  <a16:creationId xmlns:a16="http://schemas.microsoft.com/office/drawing/2014/main" id="{3F35D964-A668-4684-86B3-74FDBE9CCC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85711" y="769741"/>
              <a:ext cx="2357135" cy="1354354"/>
            </a:xfrm>
            <a:prstGeom prst="rect">
              <a:avLst/>
            </a:prstGeom>
          </p:spPr>
        </p:pic>
        <p:sp>
          <p:nvSpPr>
            <p:cNvPr id="6" name="TextBox 5">
              <a:extLst>
                <a:ext uri="{FF2B5EF4-FFF2-40B4-BE49-F238E27FC236}">
                  <a16:creationId xmlns:a16="http://schemas.microsoft.com/office/drawing/2014/main" id="{3D93C4D2-CD8A-4DB4-97A8-161CECA93D14}"/>
                </a:ext>
              </a:extLst>
            </p:cNvPr>
            <p:cNvSpPr txBox="1"/>
            <p:nvPr/>
          </p:nvSpPr>
          <p:spPr>
            <a:xfrm>
              <a:off x="4841789" y="2124096"/>
              <a:ext cx="2508422" cy="369332"/>
            </a:xfrm>
            <a:prstGeom prst="rect">
              <a:avLst/>
            </a:prstGeom>
            <a:noFill/>
          </p:spPr>
          <p:txBody>
            <a:bodyPr wrap="square" rtlCol="0">
              <a:spAutoFit/>
            </a:bodyPr>
            <a:lstStyle/>
            <a:p>
              <a:pPr algn="ctr"/>
              <a:r>
                <a:rPr lang="en-GB" dirty="0"/>
                <a:t>Oculus Quest (VR)</a:t>
              </a:r>
            </a:p>
          </p:txBody>
        </p:sp>
        <p:sp>
          <p:nvSpPr>
            <p:cNvPr id="7" name="Rectangle 6">
              <a:extLst>
                <a:ext uri="{FF2B5EF4-FFF2-40B4-BE49-F238E27FC236}">
                  <a16:creationId xmlns:a16="http://schemas.microsoft.com/office/drawing/2014/main" id="{AB2FB601-59FC-4CF7-A824-2435C0ED0A45}"/>
                </a:ext>
              </a:extLst>
            </p:cNvPr>
            <p:cNvSpPr/>
            <p:nvPr/>
          </p:nvSpPr>
          <p:spPr>
            <a:xfrm>
              <a:off x="4841789" y="786348"/>
              <a:ext cx="2508422" cy="1703301"/>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40" name="Group 39">
            <a:extLst>
              <a:ext uri="{FF2B5EF4-FFF2-40B4-BE49-F238E27FC236}">
                <a16:creationId xmlns:a16="http://schemas.microsoft.com/office/drawing/2014/main" id="{B2B20D87-F640-42B4-8AFB-C6E789F5439B}"/>
              </a:ext>
            </a:extLst>
          </p:cNvPr>
          <p:cNvGrpSpPr/>
          <p:nvPr/>
        </p:nvGrpSpPr>
        <p:grpSpPr>
          <a:xfrm>
            <a:off x="9571619" y="2480263"/>
            <a:ext cx="2508422" cy="1723687"/>
            <a:chOff x="9114064" y="3007422"/>
            <a:chExt cx="2508422" cy="1723687"/>
          </a:xfrm>
        </p:grpSpPr>
        <p:pic>
          <p:nvPicPr>
            <p:cNvPr id="10" name="Picture 9">
              <a:extLst>
                <a:ext uri="{FF2B5EF4-FFF2-40B4-BE49-F238E27FC236}">
                  <a16:creationId xmlns:a16="http://schemas.microsoft.com/office/drawing/2014/main" id="{76FBE9CF-CA26-40A7-8774-F8ACB47786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05815" y="3136385"/>
              <a:ext cx="1313569" cy="1313569"/>
            </a:xfrm>
            <a:prstGeom prst="rect">
              <a:avLst/>
            </a:prstGeom>
          </p:spPr>
        </p:pic>
        <p:sp>
          <p:nvSpPr>
            <p:cNvPr id="13" name="TextBox 12">
              <a:extLst>
                <a:ext uri="{FF2B5EF4-FFF2-40B4-BE49-F238E27FC236}">
                  <a16:creationId xmlns:a16="http://schemas.microsoft.com/office/drawing/2014/main" id="{7E918E1D-33C3-4740-ACD5-E42F1C2BE2DC}"/>
                </a:ext>
              </a:extLst>
            </p:cNvPr>
            <p:cNvSpPr txBox="1"/>
            <p:nvPr/>
          </p:nvSpPr>
          <p:spPr>
            <a:xfrm>
              <a:off x="9157986" y="4361777"/>
              <a:ext cx="2357135" cy="369332"/>
            </a:xfrm>
            <a:prstGeom prst="rect">
              <a:avLst/>
            </a:prstGeom>
            <a:noFill/>
          </p:spPr>
          <p:txBody>
            <a:bodyPr wrap="square" rtlCol="0">
              <a:spAutoFit/>
            </a:bodyPr>
            <a:lstStyle/>
            <a:p>
              <a:pPr algn="ctr"/>
              <a:r>
                <a:rPr lang="en-GB" dirty="0"/>
                <a:t>Development Software</a:t>
              </a:r>
            </a:p>
          </p:txBody>
        </p:sp>
        <p:sp>
          <p:nvSpPr>
            <p:cNvPr id="14" name="Rectangle 13">
              <a:extLst>
                <a:ext uri="{FF2B5EF4-FFF2-40B4-BE49-F238E27FC236}">
                  <a16:creationId xmlns:a16="http://schemas.microsoft.com/office/drawing/2014/main" id="{F6E4AB2D-56E6-48F3-B6EB-04CE861083E4}"/>
                </a:ext>
              </a:extLst>
            </p:cNvPr>
            <p:cNvSpPr/>
            <p:nvPr/>
          </p:nvSpPr>
          <p:spPr>
            <a:xfrm>
              <a:off x="9114064" y="3007422"/>
              <a:ext cx="2508422" cy="1703301"/>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38" name="Group 37">
            <a:extLst>
              <a:ext uri="{FF2B5EF4-FFF2-40B4-BE49-F238E27FC236}">
                <a16:creationId xmlns:a16="http://schemas.microsoft.com/office/drawing/2014/main" id="{8099843A-EB92-491F-B2C3-2D69E57F7010}"/>
              </a:ext>
            </a:extLst>
          </p:cNvPr>
          <p:cNvGrpSpPr/>
          <p:nvPr/>
        </p:nvGrpSpPr>
        <p:grpSpPr>
          <a:xfrm>
            <a:off x="99350" y="2479904"/>
            <a:ext cx="2508422" cy="1723687"/>
            <a:chOff x="503464" y="3007422"/>
            <a:chExt cx="2508422" cy="1723687"/>
          </a:xfrm>
        </p:grpSpPr>
        <p:pic>
          <p:nvPicPr>
            <p:cNvPr id="17" name="Picture 16">
              <a:extLst>
                <a:ext uri="{FF2B5EF4-FFF2-40B4-BE49-F238E27FC236}">
                  <a16:creationId xmlns:a16="http://schemas.microsoft.com/office/drawing/2014/main" id="{C4515C62-4554-48B8-A994-8624AA7AC1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8198" y="3089263"/>
              <a:ext cx="1375510" cy="1375510"/>
            </a:xfrm>
            <a:prstGeom prst="rect">
              <a:avLst/>
            </a:prstGeom>
          </p:spPr>
        </p:pic>
        <p:sp>
          <p:nvSpPr>
            <p:cNvPr id="20" name="TextBox 19">
              <a:extLst>
                <a:ext uri="{FF2B5EF4-FFF2-40B4-BE49-F238E27FC236}">
                  <a16:creationId xmlns:a16="http://schemas.microsoft.com/office/drawing/2014/main" id="{8C014AD1-1AB4-4C23-8EC8-9C0D40C6553A}"/>
                </a:ext>
              </a:extLst>
            </p:cNvPr>
            <p:cNvSpPr txBox="1"/>
            <p:nvPr/>
          </p:nvSpPr>
          <p:spPr>
            <a:xfrm>
              <a:off x="547386" y="4361777"/>
              <a:ext cx="2357135" cy="369332"/>
            </a:xfrm>
            <a:prstGeom prst="rect">
              <a:avLst/>
            </a:prstGeom>
            <a:noFill/>
          </p:spPr>
          <p:txBody>
            <a:bodyPr wrap="square" rtlCol="0">
              <a:spAutoFit/>
            </a:bodyPr>
            <a:lstStyle/>
            <a:p>
              <a:pPr algn="ctr"/>
              <a:r>
                <a:rPr lang="en-GB" dirty="0"/>
                <a:t>User</a:t>
              </a:r>
            </a:p>
          </p:txBody>
        </p:sp>
        <p:sp>
          <p:nvSpPr>
            <p:cNvPr id="21" name="Rectangle 20">
              <a:extLst>
                <a:ext uri="{FF2B5EF4-FFF2-40B4-BE49-F238E27FC236}">
                  <a16:creationId xmlns:a16="http://schemas.microsoft.com/office/drawing/2014/main" id="{042119EE-A282-41DB-B3EE-DF01EC471E9B}"/>
                </a:ext>
              </a:extLst>
            </p:cNvPr>
            <p:cNvSpPr/>
            <p:nvPr/>
          </p:nvSpPr>
          <p:spPr>
            <a:xfrm>
              <a:off x="503464" y="3007422"/>
              <a:ext cx="2508422" cy="1703301"/>
            </a:xfrm>
            <a:prstGeom prst="rect">
              <a:avLst/>
            </a:prstGeom>
            <a:noFill/>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GB"/>
            </a:p>
          </p:txBody>
        </p:sp>
      </p:grpSp>
      <p:grpSp>
        <p:nvGrpSpPr>
          <p:cNvPr id="41" name="Group 40">
            <a:extLst>
              <a:ext uri="{FF2B5EF4-FFF2-40B4-BE49-F238E27FC236}">
                <a16:creationId xmlns:a16="http://schemas.microsoft.com/office/drawing/2014/main" id="{FDC38823-5C9F-4680-9BD1-E57097DC3259}"/>
              </a:ext>
            </a:extLst>
          </p:cNvPr>
          <p:cNvGrpSpPr/>
          <p:nvPr/>
        </p:nvGrpSpPr>
        <p:grpSpPr>
          <a:xfrm>
            <a:off x="4836922" y="5049493"/>
            <a:ext cx="2508422" cy="1723687"/>
            <a:chOff x="4841789" y="4975421"/>
            <a:chExt cx="2508422" cy="1723687"/>
          </a:xfrm>
        </p:grpSpPr>
        <p:pic>
          <p:nvPicPr>
            <p:cNvPr id="24" name="Picture 23">
              <a:extLst>
                <a:ext uri="{FF2B5EF4-FFF2-40B4-BE49-F238E27FC236}">
                  <a16:creationId xmlns:a16="http://schemas.microsoft.com/office/drawing/2014/main" id="{843A2047-7DDC-4345-B021-DA80B607C86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76523" y="5057262"/>
              <a:ext cx="1375510" cy="1375510"/>
            </a:xfrm>
            <a:prstGeom prst="rect">
              <a:avLst/>
            </a:prstGeom>
          </p:spPr>
        </p:pic>
        <p:sp>
          <p:nvSpPr>
            <p:cNvPr id="25" name="TextBox 24">
              <a:extLst>
                <a:ext uri="{FF2B5EF4-FFF2-40B4-BE49-F238E27FC236}">
                  <a16:creationId xmlns:a16="http://schemas.microsoft.com/office/drawing/2014/main" id="{6C181C3D-A7FD-4772-84CD-8095D6069383}"/>
                </a:ext>
              </a:extLst>
            </p:cNvPr>
            <p:cNvSpPr txBox="1"/>
            <p:nvPr/>
          </p:nvSpPr>
          <p:spPr>
            <a:xfrm>
              <a:off x="4885711" y="6329776"/>
              <a:ext cx="2357135" cy="369332"/>
            </a:xfrm>
            <a:prstGeom prst="rect">
              <a:avLst/>
            </a:prstGeom>
            <a:noFill/>
          </p:spPr>
          <p:txBody>
            <a:bodyPr wrap="square" rtlCol="0">
              <a:spAutoFit/>
            </a:bodyPr>
            <a:lstStyle/>
            <a:p>
              <a:pPr algn="ctr"/>
              <a:r>
                <a:rPr lang="en-GB" dirty="0"/>
                <a:t>Developer (Me)</a:t>
              </a:r>
            </a:p>
          </p:txBody>
        </p:sp>
        <p:sp>
          <p:nvSpPr>
            <p:cNvPr id="26" name="Rectangle 25">
              <a:extLst>
                <a:ext uri="{FF2B5EF4-FFF2-40B4-BE49-F238E27FC236}">
                  <a16:creationId xmlns:a16="http://schemas.microsoft.com/office/drawing/2014/main" id="{44229DAA-E282-420C-BFBF-7B5BE0431172}"/>
                </a:ext>
              </a:extLst>
            </p:cNvPr>
            <p:cNvSpPr/>
            <p:nvPr/>
          </p:nvSpPr>
          <p:spPr>
            <a:xfrm>
              <a:off x="4841789" y="4975421"/>
              <a:ext cx="2508422" cy="1703301"/>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7" name="TextBox 26">
            <a:extLst>
              <a:ext uri="{FF2B5EF4-FFF2-40B4-BE49-F238E27FC236}">
                <a16:creationId xmlns:a16="http://schemas.microsoft.com/office/drawing/2014/main" id="{82D78BD2-49D9-4E60-A82F-D49B017A9ADE}"/>
              </a:ext>
            </a:extLst>
          </p:cNvPr>
          <p:cNvSpPr txBox="1"/>
          <p:nvPr/>
        </p:nvSpPr>
        <p:spPr>
          <a:xfrm>
            <a:off x="8841483" y="5577977"/>
            <a:ext cx="2089094" cy="646331"/>
          </a:xfrm>
          <a:prstGeom prst="rect">
            <a:avLst/>
          </a:prstGeom>
          <a:noFill/>
          <a:ln>
            <a:solidFill>
              <a:srgbClr val="FF0000"/>
            </a:solidFill>
          </a:ln>
        </p:spPr>
        <p:txBody>
          <a:bodyPr wrap="square" rtlCol="0">
            <a:spAutoFit/>
          </a:bodyPr>
          <a:lstStyle/>
          <a:p>
            <a:pPr algn="ctr"/>
            <a:r>
              <a:rPr lang="en-GB" dirty="0"/>
              <a:t>Programs the application in unity</a:t>
            </a:r>
          </a:p>
        </p:txBody>
      </p:sp>
      <p:sp>
        <p:nvSpPr>
          <p:cNvPr id="28" name="TextBox 27">
            <a:extLst>
              <a:ext uri="{FF2B5EF4-FFF2-40B4-BE49-F238E27FC236}">
                <a16:creationId xmlns:a16="http://schemas.microsoft.com/office/drawing/2014/main" id="{0B1269B1-F755-488E-927E-C6C8AC4DD8C8}"/>
              </a:ext>
            </a:extLst>
          </p:cNvPr>
          <p:cNvSpPr txBox="1"/>
          <p:nvPr/>
        </p:nvSpPr>
        <p:spPr>
          <a:xfrm>
            <a:off x="9688683" y="688168"/>
            <a:ext cx="2262941" cy="646331"/>
          </a:xfrm>
          <a:prstGeom prst="rect">
            <a:avLst/>
          </a:prstGeom>
          <a:noFill/>
          <a:ln>
            <a:solidFill>
              <a:srgbClr val="00B050"/>
            </a:solidFill>
          </a:ln>
        </p:spPr>
        <p:txBody>
          <a:bodyPr wrap="square" rtlCol="0">
            <a:spAutoFit/>
          </a:bodyPr>
          <a:lstStyle/>
          <a:p>
            <a:pPr algn="ctr"/>
            <a:r>
              <a:rPr lang="en-GB" dirty="0"/>
              <a:t>Exports application to the oculus device</a:t>
            </a:r>
          </a:p>
        </p:txBody>
      </p:sp>
      <p:sp>
        <p:nvSpPr>
          <p:cNvPr id="29" name="TextBox 28">
            <a:extLst>
              <a:ext uri="{FF2B5EF4-FFF2-40B4-BE49-F238E27FC236}">
                <a16:creationId xmlns:a16="http://schemas.microsoft.com/office/drawing/2014/main" id="{11A4F1FC-76A7-4BE5-901B-50E4685502D4}"/>
              </a:ext>
            </a:extLst>
          </p:cNvPr>
          <p:cNvSpPr txBox="1"/>
          <p:nvPr/>
        </p:nvSpPr>
        <p:spPr>
          <a:xfrm>
            <a:off x="5224987" y="2365921"/>
            <a:ext cx="1668848" cy="646331"/>
          </a:xfrm>
          <a:prstGeom prst="rect">
            <a:avLst/>
          </a:prstGeom>
          <a:noFill/>
          <a:ln>
            <a:solidFill>
              <a:srgbClr val="FFC000"/>
            </a:solidFill>
          </a:ln>
        </p:spPr>
        <p:txBody>
          <a:bodyPr wrap="square" rtlCol="0">
            <a:spAutoFit/>
          </a:bodyPr>
          <a:lstStyle/>
          <a:p>
            <a:pPr algn="ctr"/>
            <a:r>
              <a:rPr lang="en-GB" dirty="0"/>
              <a:t>Screen records the user’s test</a:t>
            </a:r>
          </a:p>
        </p:txBody>
      </p:sp>
      <p:sp>
        <p:nvSpPr>
          <p:cNvPr id="30" name="TextBox 29">
            <a:extLst>
              <a:ext uri="{FF2B5EF4-FFF2-40B4-BE49-F238E27FC236}">
                <a16:creationId xmlns:a16="http://schemas.microsoft.com/office/drawing/2014/main" id="{4BD8520F-5CFC-4142-BFD8-F80D334A66D7}"/>
              </a:ext>
            </a:extLst>
          </p:cNvPr>
          <p:cNvSpPr txBox="1"/>
          <p:nvPr/>
        </p:nvSpPr>
        <p:spPr>
          <a:xfrm>
            <a:off x="925918" y="5113022"/>
            <a:ext cx="1857105" cy="923330"/>
          </a:xfrm>
          <a:prstGeom prst="rect">
            <a:avLst/>
          </a:prstGeom>
          <a:noFill/>
          <a:ln>
            <a:solidFill>
              <a:srgbClr val="FF0000"/>
            </a:solidFill>
          </a:ln>
        </p:spPr>
        <p:txBody>
          <a:bodyPr wrap="square" rtlCol="0">
            <a:spAutoFit/>
          </a:bodyPr>
          <a:lstStyle/>
          <a:p>
            <a:pPr algn="ctr"/>
            <a:r>
              <a:rPr lang="en-GB" dirty="0"/>
              <a:t>Tells the user the instructions, and explains the test</a:t>
            </a:r>
          </a:p>
        </p:txBody>
      </p:sp>
      <p:sp>
        <p:nvSpPr>
          <p:cNvPr id="32" name="TextBox 31">
            <a:extLst>
              <a:ext uri="{FF2B5EF4-FFF2-40B4-BE49-F238E27FC236}">
                <a16:creationId xmlns:a16="http://schemas.microsoft.com/office/drawing/2014/main" id="{5DAD9F49-71E3-4D72-9D4B-0328C4ACD352}"/>
              </a:ext>
            </a:extLst>
          </p:cNvPr>
          <p:cNvSpPr txBox="1"/>
          <p:nvPr/>
        </p:nvSpPr>
        <p:spPr>
          <a:xfrm>
            <a:off x="4812527" y="3334867"/>
            <a:ext cx="2560860" cy="1200329"/>
          </a:xfrm>
          <a:prstGeom prst="rect">
            <a:avLst/>
          </a:prstGeom>
          <a:noFill/>
          <a:ln>
            <a:solidFill>
              <a:srgbClr val="FF0000"/>
            </a:solidFill>
          </a:ln>
        </p:spPr>
        <p:txBody>
          <a:bodyPr wrap="square" rtlCol="0">
            <a:spAutoFit/>
          </a:bodyPr>
          <a:lstStyle/>
          <a:p>
            <a:pPr algn="ctr"/>
            <a:r>
              <a:rPr lang="en-GB" dirty="0"/>
              <a:t>Transfers data from oculus (results &amp; screen recordings) to the computer</a:t>
            </a:r>
          </a:p>
        </p:txBody>
      </p:sp>
      <p:sp>
        <p:nvSpPr>
          <p:cNvPr id="33" name="TextBox 32">
            <a:extLst>
              <a:ext uri="{FF2B5EF4-FFF2-40B4-BE49-F238E27FC236}">
                <a16:creationId xmlns:a16="http://schemas.microsoft.com/office/drawing/2014/main" id="{D9AFEE8B-AD19-47B4-B77A-7C7C64630426}"/>
              </a:ext>
            </a:extLst>
          </p:cNvPr>
          <p:cNvSpPr txBox="1"/>
          <p:nvPr/>
        </p:nvSpPr>
        <p:spPr>
          <a:xfrm>
            <a:off x="99350" y="1206575"/>
            <a:ext cx="2503886" cy="646331"/>
          </a:xfrm>
          <a:prstGeom prst="rect">
            <a:avLst/>
          </a:prstGeom>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GB" dirty="0"/>
              <a:t>User inputs button press in reaction to stimuli</a:t>
            </a:r>
          </a:p>
        </p:txBody>
      </p:sp>
      <p:sp>
        <p:nvSpPr>
          <p:cNvPr id="34" name="TextBox 33">
            <a:extLst>
              <a:ext uri="{FF2B5EF4-FFF2-40B4-BE49-F238E27FC236}">
                <a16:creationId xmlns:a16="http://schemas.microsoft.com/office/drawing/2014/main" id="{DB4787A3-E16A-4E9C-962C-C9E9B2F57E75}"/>
              </a:ext>
            </a:extLst>
          </p:cNvPr>
          <p:cNvSpPr txBox="1"/>
          <p:nvPr/>
        </p:nvSpPr>
        <p:spPr>
          <a:xfrm>
            <a:off x="246703" y="246746"/>
            <a:ext cx="4389638" cy="646331"/>
          </a:xfrm>
          <a:prstGeom prst="rect">
            <a:avLst/>
          </a:prstGeom>
          <a:noFill/>
          <a:ln>
            <a:solidFill>
              <a:srgbClr val="FFC000"/>
            </a:solidFill>
          </a:ln>
        </p:spPr>
        <p:txBody>
          <a:bodyPr wrap="square" rtlCol="0">
            <a:spAutoFit/>
          </a:bodyPr>
          <a:lstStyle/>
          <a:p>
            <a:pPr algn="ctr"/>
            <a:r>
              <a:rPr lang="en-GB" dirty="0"/>
              <a:t>Receives user input &amp; calculates result, outputs results to a local file (encrypted)</a:t>
            </a:r>
          </a:p>
        </p:txBody>
      </p:sp>
      <p:sp>
        <p:nvSpPr>
          <p:cNvPr id="35" name="TextBox 34">
            <a:extLst>
              <a:ext uri="{FF2B5EF4-FFF2-40B4-BE49-F238E27FC236}">
                <a16:creationId xmlns:a16="http://schemas.microsoft.com/office/drawing/2014/main" id="{D4014A79-416D-4AA4-95FC-C2937A51558C}"/>
              </a:ext>
            </a:extLst>
          </p:cNvPr>
          <p:cNvSpPr txBox="1"/>
          <p:nvPr/>
        </p:nvSpPr>
        <p:spPr>
          <a:xfrm>
            <a:off x="7607239" y="1817627"/>
            <a:ext cx="1733936" cy="369332"/>
          </a:xfrm>
          <a:prstGeom prst="rect">
            <a:avLst/>
          </a:prstGeom>
          <a:noFill/>
          <a:ln>
            <a:solidFill>
              <a:srgbClr val="FFC000"/>
            </a:solidFill>
          </a:ln>
        </p:spPr>
        <p:txBody>
          <a:bodyPr wrap="none" rtlCol="0">
            <a:spAutoFit/>
          </a:bodyPr>
          <a:lstStyle/>
          <a:p>
            <a:pPr algn="ctr"/>
            <a:r>
              <a:rPr lang="en-GB" dirty="0"/>
              <a:t>Runs application</a:t>
            </a:r>
          </a:p>
        </p:txBody>
      </p:sp>
      <p:sp>
        <p:nvSpPr>
          <p:cNvPr id="36" name="TextBox 35">
            <a:extLst>
              <a:ext uri="{FF2B5EF4-FFF2-40B4-BE49-F238E27FC236}">
                <a16:creationId xmlns:a16="http://schemas.microsoft.com/office/drawing/2014/main" id="{A60BE5FB-55C8-45CF-8DBA-3660511101E4}"/>
              </a:ext>
            </a:extLst>
          </p:cNvPr>
          <p:cNvSpPr txBox="1"/>
          <p:nvPr/>
        </p:nvSpPr>
        <p:spPr>
          <a:xfrm>
            <a:off x="2927888" y="4018925"/>
            <a:ext cx="1724052" cy="1200329"/>
          </a:xfrm>
          <a:prstGeom prst="rect">
            <a:avLst/>
          </a:prstGeom>
          <a:noFill/>
          <a:ln>
            <a:solidFill>
              <a:srgbClr val="0070C0"/>
            </a:solidFill>
          </a:ln>
        </p:spPr>
        <p:txBody>
          <a:bodyPr wrap="square" rtlCol="0">
            <a:spAutoFit/>
          </a:bodyPr>
          <a:lstStyle/>
          <a:p>
            <a:pPr algn="ctr"/>
            <a:r>
              <a:rPr lang="en-GB" dirty="0"/>
              <a:t>Gives written &amp; verbal consent to do test and to use their data</a:t>
            </a:r>
          </a:p>
        </p:txBody>
      </p:sp>
      <p:sp>
        <p:nvSpPr>
          <p:cNvPr id="37" name="TextBox 36">
            <a:extLst>
              <a:ext uri="{FF2B5EF4-FFF2-40B4-BE49-F238E27FC236}">
                <a16:creationId xmlns:a16="http://schemas.microsoft.com/office/drawing/2014/main" id="{FE24C7C5-FAC6-4D98-B3A8-DAEBF689C352}"/>
              </a:ext>
            </a:extLst>
          </p:cNvPr>
          <p:cNvSpPr txBox="1"/>
          <p:nvPr/>
        </p:nvSpPr>
        <p:spPr>
          <a:xfrm>
            <a:off x="273660" y="6285012"/>
            <a:ext cx="4273533" cy="369332"/>
          </a:xfrm>
          <a:prstGeom prst="rect">
            <a:avLst/>
          </a:prstGeom>
          <a:noFill/>
          <a:ln>
            <a:solidFill>
              <a:srgbClr val="0070C0"/>
            </a:solidFill>
          </a:ln>
        </p:spPr>
        <p:txBody>
          <a:bodyPr wrap="square" rtlCol="0">
            <a:spAutoFit/>
          </a:bodyPr>
          <a:lstStyle/>
          <a:p>
            <a:r>
              <a:rPr lang="en-GB" dirty="0"/>
              <a:t>Fills out feedback form &amp; gives to developer</a:t>
            </a:r>
          </a:p>
        </p:txBody>
      </p:sp>
      <p:cxnSp>
        <p:nvCxnSpPr>
          <p:cNvPr id="45" name="Straight Connector 44">
            <a:extLst>
              <a:ext uri="{FF2B5EF4-FFF2-40B4-BE49-F238E27FC236}">
                <a16:creationId xmlns:a16="http://schemas.microsoft.com/office/drawing/2014/main" id="{0B652214-212A-492A-86B8-846C23A9D555}"/>
              </a:ext>
            </a:extLst>
          </p:cNvPr>
          <p:cNvCxnSpPr>
            <a:stCxn id="14" idx="0"/>
            <a:endCxn id="28" idx="2"/>
          </p:cNvCxnSpPr>
          <p:nvPr/>
        </p:nvCxnSpPr>
        <p:spPr>
          <a:xfrm flipH="1" flipV="1">
            <a:off x="10820154" y="1334499"/>
            <a:ext cx="5676" cy="1145764"/>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2F51C2F0-3C72-41F6-B3A2-EB5D285314CB}"/>
              </a:ext>
            </a:extLst>
          </p:cNvPr>
          <p:cNvCxnSpPr>
            <a:stCxn id="28" idx="1"/>
            <a:endCxn id="7" idx="3"/>
          </p:cNvCxnSpPr>
          <p:nvPr/>
        </p:nvCxnSpPr>
        <p:spPr>
          <a:xfrm flipH="1" flipV="1">
            <a:off x="7318489" y="1002193"/>
            <a:ext cx="2370194" cy="9141"/>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7ED3029E-44D7-4440-9B0B-629CEDCFAD4E}"/>
              </a:ext>
            </a:extLst>
          </p:cNvPr>
          <p:cNvCxnSpPr>
            <a:stCxn id="21" idx="0"/>
            <a:endCxn id="33" idx="2"/>
          </p:cNvCxnSpPr>
          <p:nvPr/>
        </p:nvCxnSpPr>
        <p:spPr>
          <a:xfrm flipH="1" flipV="1">
            <a:off x="1351293" y="1852906"/>
            <a:ext cx="2268" cy="626998"/>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64828B1F-780C-4DB5-BE90-AAF611A79791}"/>
              </a:ext>
            </a:extLst>
          </p:cNvPr>
          <p:cNvCxnSpPr>
            <a:cxnSpLocks/>
            <a:stCxn id="33" idx="3"/>
          </p:cNvCxnSpPr>
          <p:nvPr/>
        </p:nvCxnSpPr>
        <p:spPr>
          <a:xfrm>
            <a:off x="2603236" y="1529741"/>
            <a:ext cx="219195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FAFCB24B-46DE-49EF-9FCD-D0D36235BECC}"/>
              </a:ext>
            </a:extLst>
          </p:cNvPr>
          <p:cNvCxnSpPr>
            <a:cxnSpLocks/>
            <a:endCxn id="34" idx="2"/>
          </p:cNvCxnSpPr>
          <p:nvPr/>
        </p:nvCxnSpPr>
        <p:spPr>
          <a:xfrm flipH="1" flipV="1">
            <a:off x="2441522" y="893077"/>
            <a:ext cx="2368546" cy="348722"/>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DFC75748-F34E-4796-9529-FEDD7463D0E6}"/>
              </a:ext>
            </a:extLst>
          </p:cNvPr>
          <p:cNvCxnSpPr>
            <a:stCxn id="7" idx="2"/>
            <a:endCxn id="29" idx="0"/>
          </p:cNvCxnSpPr>
          <p:nvPr/>
        </p:nvCxnSpPr>
        <p:spPr>
          <a:xfrm flipH="1">
            <a:off x="6059411" y="1853843"/>
            <a:ext cx="4867" cy="51207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B877C996-5879-4A3A-8C1D-393782DD3F8F}"/>
              </a:ext>
            </a:extLst>
          </p:cNvPr>
          <p:cNvCxnSpPr>
            <a:cxnSpLocks/>
            <a:stCxn id="29" idx="1"/>
          </p:cNvCxnSpPr>
          <p:nvPr/>
        </p:nvCxnSpPr>
        <p:spPr>
          <a:xfrm flipH="1">
            <a:off x="2647950" y="2689087"/>
            <a:ext cx="2577037" cy="0"/>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B84FAE17-85E5-466C-BBAD-853D8EA05691}"/>
              </a:ext>
            </a:extLst>
          </p:cNvPr>
          <p:cNvCxnSpPr>
            <a:cxnSpLocks/>
            <a:stCxn id="35" idx="0"/>
          </p:cNvCxnSpPr>
          <p:nvPr/>
        </p:nvCxnSpPr>
        <p:spPr>
          <a:xfrm flipH="1" flipV="1">
            <a:off x="7318489" y="1488289"/>
            <a:ext cx="1155718" cy="329338"/>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1BC55005-17E0-4FBF-84CB-20287DAC50E2}"/>
              </a:ext>
            </a:extLst>
          </p:cNvPr>
          <p:cNvCxnSpPr>
            <a:cxnSpLocks/>
            <a:stCxn id="26" idx="0"/>
            <a:endCxn id="32" idx="2"/>
          </p:cNvCxnSpPr>
          <p:nvPr/>
        </p:nvCxnSpPr>
        <p:spPr>
          <a:xfrm flipV="1">
            <a:off x="6091133" y="4535196"/>
            <a:ext cx="1824" cy="51429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AD47AC99-2E54-4E7C-B50F-E8942773DAAE}"/>
              </a:ext>
            </a:extLst>
          </p:cNvPr>
          <p:cNvCxnSpPr>
            <a:cxnSpLocks/>
          </p:cNvCxnSpPr>
          <p:nvPr/>
        </p:nvCxnSpPr>
        <p:spPr>
          <a:xfrm flipV="1">
            <a:off x="7111503" y="1852907"/>
            <a:ext cx="0" cy="147864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AB553C30-9313-414D-A6BC-206D6FE05637}"/>
              </a:ext>
            </a:extLst>
          </p:cNvPr>
          <p:cNvCxnSpPr>
            <a:cxnSpLocks/>
            <a:stCxn id="26" idx="3"/>
            <a:endCxn id="27" idx="1"/>
          </p:cNvCxnSpPr>
          <p:nvPr/>
        </p:nvCxnSpPr>
        <p:spPr>
          <a:xfrm flipV="1">
            <a:off x="7345344" y="5901143"/>
            <a:ext cx="1496139" cy="1"/>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78BFE9DC-60A2-4E19-A666-F52C5C5D275D}"/>
              </a:ext>
            </a:extLst>
          </p:cNvPr>
          <p:cNvCxnSpPr>
            <a:cxnSpLocks/>
            <a:stCxn id="27" idx="0"/>
            <a:endCxn id="14" idx="2"/>
          </p:cNvCxnSpPr>
          <p:nvPr/>
        </p:nvCxnSpPr>
        <p:spPr>
          <a:xfrm flipV="1">
            <a:off x="9886030" y="4183564"/>
            <a:ext cx="939800" cy="139441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890D49B2-A95D-4734-BA8F-CCA05BA3DF2B}"/>
              </a:ext>
            </a:extLst>
          </p:cNvPr>
          <p:cNvCxnSpPr>
            <a:cxnSpLocks/>
            <a:stCxn id="21" idx="3"/>
            <a:endCxn id="36" idx="0"/>
          </p:cNvCxnSpPr>
          <p:nvPr/>
        </p:nvCxnSpPr>
        <p:spPr>
          <a:xfrm>
            <a:off x="2607772" y="3331555"/>
            <a:ext cx="1182142" cy="6873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1" name="Straight Arrow Connector 120">
            <a:extLst>
              <a:ext uri="{FF2B5EF4-FFF2-40B4-BE49-F238E27FC236}">
                <a16:creationId xmlns:a16="http://schemas.microsoft.com/office/drawing/2014/main" id="{CDACDE35-823E-478E-B17C-7C76FBE7BE41}"/>
              </a:ext>
            </a:extLst>
          </p:cNvPr>
          <p:cNvCxnSpPr>
            <a:cxnSpLocks/>
            <a:stCxn id="36" idx="3"/>
          </p:cNvCxnSpPr>
          <p:nvPr/>
        </p:nvCxnSpPr>
        <p:spPr>
          <a:xfrm>
            <a:off x="4651940" y="4619090"/>
            <a:ext cx="624910" cy="3867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79614B6B-8892-4E00-9315-E2BF800BD89E}"/>
              </a:ext>
            </a:extLst>
          </p:cNvPr>
          <p:cNvCxnSpPr>
            <a:cxnSpLocks/>
          </p:cNvCxnSpPr>
          <p:nvPr/>
        </p:nvCxnSpPr>
        <p:spPr>
          <a:xfrm>
            <a:off x="536837" y="4183205"/>
            <a:ext cx="0" cy="2101807"/>
          </a:xfrm>
          <a:prstGeom prst="line">
            <a:avLst/>
          </a:prstGeom>
        </p:spPr>
        <p:style>
          <a:lnRef idx="1">
            <a:schemeClr val="accent1"/>
          </a:lnRef>
          <a:fillRef idx="0">
            <a:schemeClr val="accent1"/>
          </a:fillRef>
          <a:effectRef idx="0">
            <a:schemeClr val="accent1"/>
          </a:effectRef>
          <a:fontRef idx="minor">
            <a:schemeClr val="tx1"/>
          </a:fontRef>
        </p:style>
      </p:cxnSp>
      <p:cxnSp>
        <p:nvCxnSpPr>
          <p:cNvPr id="128" name="Straight Arrow Connector 127">
            <a:extLst>
              <a:ext uri="{FF2B5EF4-FFF2-40B4-BE49-F238E27FC236}">
                <a16:creationId xmlns:a16="http://schemas.microsoft.com/office/drawing/2014/main" id="{086122D0-BB2D-42A0-8F97-213D48D7F861}"/>
              </a:ext>
            </a:extLst>
          </p:cNvPr>
          <p:cNvCxnSpPr>
            <a:cxnSpLocks/>
            <a:stCxn id="37" idx="3"/>
          </p:cNvCxnSpPr>
          <p:nvPr/>
        </p:nvCxnSpPr>
        <p:spPr>
          <a:xfrm>
            <a:off x="4547193" y="6469678"/>
            <a:ext cx="28972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18377002-4A7B-4A2F-A76E-EC3223875E1D}"/>
              </a:ext>
            </a:extLst>
          </p:cNvPr>
          <p:cNvCxnSpPr>
            <a:cxnSpLocks/>
            <a:stCxn id="26" idx="1"/>
            <a:endCxn id="30" idx="3"/>
          </p:cNvCxnSpPr>
          <p:nvPr/>
        </p:nvCxnSpPr>
        <p:spPr>
          <a:xfrm flipH="1" flipV="1">
            <a:off x="2783023" y="5574687"/>
            <a:ext cx="2053899" cy="32645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5" name="Straight Arrow Connector 134">
            <a:extLst>
              <a:ext uri="{FF2B5EF4-FFF2-40B4-BE49-F238E27FC236}">
                <a16:creationId xmlns:a16="http://schemas.microsoft.com/office/drawing/2014/main" id="{BBECEF8A-8A01-415D-A25E-6DBC361E9CA4}"/>
              </a:ext>
            </a:extLst>
          </p:cNvPr>
          <p:cNvCxnSpPr>
            <a:cxnSpLocks/>
            <a:stCxn id="30" idx="0"/>
            <a:endCxn id="21" idx="2"/>
          </p:cNvCxnSpPr>
          <p:nvPr/>
        </p:nvCxnSpPr>
        <p:spPr>
          <a:xfrm flipH="1" flipV="1">
            <a:off x="1353561" y="4183205"/>
            <a:ext cx="500910" cy="92981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42408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84522-93ED-4D85-8EE1-95F8149BEAC6}"/>
              </a:ext>
            </a:extLst>
          </p:cNvPr>
          <p:cNvSpPr>
            <a:spLocks noGrp="1"/>
          </p:cNvSpPr>
          <p:nvPr>
            <p:ph type="title"/>
          </p:nvPr>
        </p:nvSpPr>
        <p:spPr/>
        <p:txBody>
          <a:bodyPr/>
          <a:lstStyle/>
          <a:p>
            <a:r>
              <a:rPr lang="en-GB" cap="none" dirty="0">
                <a:ln w="0"/>
                <a:solidFill>
                  <a:schemeClr val="accent1"/>
                </a:solidFill>
                <a:effectLst>
                  <a:outerShdw blurRad="38100" dist="25400" dir="5400000" algn="ctr" rotWithShape="0">
                    <a:srgbClr val="6E747A">
                      <a:alpha val="43000"/>
                    </a:srgbClr>
                  </a:outerShdw>
                </a:effectLst>
              </a:rPr>
              <a:t>Data Output from Testing</a:t>
            </a:r>
          </a:p>
        </p:txBody>
      </p:sp>
      <p:sp>
        <p:nvSpPr>
          <p:cNvPr id="3" name="Content Placeholder 2">
            <a:extLst>
              <a:ext uri="{FF2B5EF4-FFF2-40B4-BE49-F238E27FC236}">
                <a16:creationId xmlns:a16="http://schemas.microsoft.com/office/drawing/2014/main" id="{CF0635F4-4951-41B6-B003-B29655B65562}"/>
              </a:ext>
            </a:extLst>
          </p:cNvPr>
          <p:cNvSpPr>
            <a:spLocks noGrp="1"/>
          </p:cNvSpPr>
          <p:nvPr>
            <p:ph idx="1"/>
          </p:nvPr>
        </p:nvSpPr>
        <p:spPr/>
        <p:txBody>
          <a:bodyPr>
            <a:normAutofit/>
          </a:bodyPr>
          <a:lstStyle/>
          <a:p>
            <a:r>
              <a:rPr lang="en-GB" sz="2400" dirty="0"/>
              <a:t>Data 1: User reaction time (in seconds) to the car emergency stopping.</a:t>
            </a:r>
          </a:p>
          <a:p>
            <a:r>
              <a:rPr lang="en-GB" sz="2400" dirty="0"/>
              <a:t>Data 2: Boolean value (true/false) on if the user would have crashed into the car or not, based on stopping distance (in the simulation’s weather condition) &amp; the user reaction time.</a:t>
            </a:r>
          </a:p>
          <a:p>
            <a:r>
              <a:rPr lang="en-GB" sz="2400" dirty="0"/>
              <a:t>Data 3: Boolean value (true/false) on if the user pressed the button before the trigger occurred (pre-emptive response) – in which case data 1 &amp; 2 will not be collected.</a:t>
            </a:r>
          </a:p>
          <a:p>
            <a:r>
              <a:rPr lang="en-GB" sz="2400" dirty="0"/>
              <a:t>Data 4: Screen recording of each test.</a:t>
            </a:r>
          </a:p>
          <a:p>
            <a:r>
              <a:rPr lang="en-GB" sz="2400" dirty="0"/>
              <a:t>Data 5: Test feedback form (Questionnaire with 1 to 5 rating for each question)</a:t>
            </a:r>
          </a:p>
          <a:p>
            <a:r>
              <a:rPr lang="en-GB" sz="2400" dirty="0"/>
              <a:t>Data 6: Demographic data form (</a:t>
            </a:r>
            <a:r>
              <a:rPr lang="en-US" sz="2400" dirty="0"/>
              <a:t>age, sex, race, work, relationship status, etc.)</a:t>
            </a:r>
            <a:endParaRPr lang="en-GB" sz="2400" dirty="0"/>
          </a:p>
          <a:p>
            <a:endParaRPr lang="en-GB" sz="2400" dirty="0"/>
          </a:p>
          <a:p>
            <a:endParaRPr lang="en-GB" dirty="0"/>
          </a:p>
        </p:txBody>
      </p:sp>
    </p:spTree>
    <p:extLst>
      <p:ext uri="{BB962C8B-B14F-4D97-AF65-F5344CB8AC3E}">
        <p14:creationId xmlns:p14="http://schemas.microsoft.com/office/powerpoint/2010/main" val="3956202442"/>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20895</TotalTime>
  <Words>1640</Words>
  <Application>Microsoft Office PowerPoint</Application>
  <PresentationFormat>Widescreen</PresentationFormat>
  <Paragraphs>109</Paragraphs>
  <Slides>22</Slides>
  <Notes>0</Notes>
  <HiddenSlides>0</HiddenSlides>
  <MMClips>1</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22</vt:i4>
      </vt:variant>
    </vt:vector>
  </HeadingPairs>
  <TitlesOfParts>
    <vt:vector size="27" baseType="lpstr">
      <vt:lpstr>Arial</vt:lpstr>
      <vt:lpstr>Calibri</vt:lpstr>
      <vt:lpstr>Calibri Light</vt:lpstr>
      <vt:lpstr>Vapor Trail</vt:lpstr>
      <vt:lpstr>Office Theme</vt:lpstr>
      <vt:lpstr>Driver Attentiveness in Virtual Reality</vt:lpstr>
      <vt:lpstr>Project Aim</vt:lpstr>
      <vt:lpstr>Background knowledge</vt:lpstr>
      <vt:lpstr>Literature Review: Key Points</vt:lpstr>
      <vt:lpstr>Literature Review: Key Points</vt:lpstr>
      <vt:lpstr>Literature Review: References</vt:lpstr>
      <vt:lpstr>PowerPoint Presentation</vt:lpstr>
      <vt:lpstr>PowerPoint Presentation</vt:lpstr>
      <vt:lpstr>Data Output from Testing</vt:lpstr>
      <vt:lpstr>Scenes: Calibration scene</vt:lpstr>
      <vt:lpstr>CALIBRATION SCENE</vt:lpstr>
      <vt:lpstr>Scenes: Basic Class Diagram</vt:lpstr>
      <vt:lpstr>Scenes:  Scene 1</vt:lpstr>
      <vt:lpstr>Scenes:  Scene 2</vt:lpstr>
      <vt:lpstr>Scenes:  Scene 3</vt:lpstr>
      <vt:lpstr>Example of the User’s View</vt:lpstr>
      <vt:lpstr>Software</vt:lpstr>
      <vt:lpstr>PowerPoint Presentation</vt:lpstr>
      <vt:lpstr>Project Objectives</vt:lpstr>
      <vt:lpstr>Tasks &amp; Milestones</vt:lpstr>
      <vt:lpstr>Progress So Far:</vt:lpstr>
      <vt:lpstr>Thank you for listening!  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Driver Attentiveness in Virtual Reality</dc:title>
  <dc:creator>james wright</dc:creator>
  <cp:lastModifiedBy>james wright</cp:lastModifiedBy>
  <cp:revision>202</cp:revision>
  <dcterms:created xsi:type="dcterms:W3CDTF">2019-11-04T20:40:16Z</dcterms:created>
  <dcterms:modified xsi:type="dcterms:W3CDTF">2019-12-03T23:25:32Z</dcterms:modified>
</cp:coreProperties>
</file>